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41" r:id="rId1"/>
  </p:sldMasterIdLst>
  <p:notesMasterIdLst>
    <p:notesMasterId r:id="rId18"/>
  </p:notesMasterIdLst>
  <p:sldIdLst>
    <p:sldId id="256" r:id="rId2"/>
    <p:sldId id="258" r:id="rId3"/>
    <p:sldId id="264" r:id="rId4"/>
    <p:sldId id="265" r:id="rId5"/>
    <p:sldId id="266" r:id="rId6"/>
    <p:sldId id="267" r:id="rId7"/>
    <p:sldId id="271" r:id="rId8"/>
    <p:sldId id="270" r:id="rId9"/>
    <p:sldId id="274" r:id="rId10"/>
    <p:sldId id="275" r:id="rId11"/>
    <p:sldId id="278" r:id="rId12"/>
    <p:sldId id="279" r:id="rId13"/>
    <p:sldId id="280" r:id="rId14"/>
    <p:sldId id="282" r:id="rId15"/>
    <p:sldId id="284" r:id="rId16"/>
    <p:sldId id="273" r:id="rId17"/>
  </p:sldIdLst>
  <p:sldSz cx="7561263" cy="10693400"/>
  <p:notesSz cx="7102475" cy="102346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96888" indent="-396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95363" indent="-8096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492250" indent="-12065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990725" indent="-16192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CC"/>
    <a:srgbClr val="26EA9B"/>
    <a:srgbClr val="FF0000"/>
    <a:srgbClr val="FF9966"/>
    <a:srgbClr val="FFFF00"/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5808" autoAdjust="0"/>
    <p:restoredTop sz="96927" autoAdjust="0"/>
  </p:normalViewPr>
  <p:slideViewPr>
    <p:cSldViewPr>
      <p:cViewPr>
        <p:scale>
          <a:sx n="75" d="100"/>
          <a:sy n="75" d="100"/>
        </p:scale>
        <p:origin x="-3576" y="-24"/>
      </p:cViewPr>
      <p:guideLst>
        <p:guide orient="horz" pos="3368"/>
        <p:guide pos="238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022725" y="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F15B80BA-1907-4C4F-AE5E-F0314C88BCFB}" type="datetimeFigureOut">
              <a:rPr lang="ru-RU"/>
              <a:pPr>
                <a:defRPr/>
              </a:pPr>
              <a:t>27.02.2012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195513" y="768350"/>
            <a:ext cx="271145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3250" cy="4605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022725" y="972185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1370377-A7AD-4270-AD3E-4B96D8505C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96888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9536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9225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90725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489225" algn="l" defTabSz="9956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987070" algn="l" defTabSz="9956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484916" algn="l" defTabSz="9956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982761" algn="l" defTabSz="9956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A83992D-782B-4E10-9B0F-3D5096771CA3}" type="slidenum">
              <a:rPr lang="ru-RU" smtClean="0"/>
              <a:pPr/>
              <a:t>3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1B87800-A5AD-4CCF-BC8F-6A28AE1B3D41}" type="slidenum">
              <a:rPr lang="ru-RU" smtClean="0"/>
              <a:pPr/>
              <a:t>4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348981" y="2138680"/>
            <a:ext cx="6805137" cy="2851573"/>
          </a:xfrm>
        </p:spPr>
        <p:txBody>
          <a:bodyPr lIns="49785" tIns="0" rIns="49785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52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134190" y="5194982"/>
            <a:ext cx="5292884" cy="273275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97845" indent="0" algn="ctr">
              <a:buNone/>
            </a:lvl2pPr>
            <a:lvl3pPr marL="995690" indent="0" algn="ctr">
              <a:buNone/>
            </a:lvl3pPr>
            <a:lvl4pPr marL="1493535" indent="0" algn="ctr">
              <a:buNone/>
            </a:lvl4pPr>
            <a:lvl5pPr marL="1991380" indent="0" algn="ctr">
              <a:buNone/>
            </a:lvl5pPr>
            <a:lvl6pPr marL="2489225" indent="0" algn="ctr">
              <a:buNone/>
            </a:lvl6pPr>
            <a:lvl7pPr marL="2987070" indent="0" algn="ctr">
              <a:buNone/>
            </a:lvl7pPr>
            <a:lvl8pPr marL="3484916" indent="0" algn="ctr">
              <a:buNone/>
            </a:lvl8pPr>
            <a:lvl9pPr marL="3982761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1466A5-979B-4901-9CA5-C719FC4FFB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E8806E-CBD2-4B6E-B503-7EBC49B790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5481916" y="428233"/>
            <a:ext cx="1701284" cy="912404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78063" y="428233"/>
            <a:ext cx="4977831" cy="912404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2B800E-9D51-4337-95BA-C2FFC8DE09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F60CE3-176F-4D6D-8DB5-940AF2CEB6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3221" y="950524"/>
            <a:ext cx="5859979" cy="2851573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2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23221" y="3910290"/>
            <a:ext cx="5859979" cy="2354032"/>
          </a:xfrm>
        </p:spPr>
        <p:txBody>
          <a:bodyPr/>
          <a:lstStyle>
            <a:lvl1pPr marL="79655" indent="0" algn="l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70DECF-40D4-40B0-932A-5D385795AD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78063" y="2495128"/>
            <a:ext cx="3339558" cy="7057150"/>
          </a:xfr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843642" y="2495128"/>
            <a:ext cx="3339558" cy="7057150"/>
          </a:xfr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87003-49BF-4699-B404-DA8518AA19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063" y="425756"/>
            <a:ext cx="6805137" cy="1782233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78064" y="2393639"/>
            <a:ext cx="3340871" cy="1170828"/>
          </a:xfrm>
        </p:spPr>
        <p:txBody>
          <a:bodyPr anchor="ctr"/>
          <a:lstStyle>
            <a:lvl1pPr marL="0" indent="0">
              <a:buNone/>
              <a:defRPr sz="2600" b="0" cap="all" baseline="0">
                <a:solidFill>
                  <a:schemeClr val="tx1"/>
                </a:solidFill>
              </a:defRPr>
            </a:lvl1pPr>
            <a:lvl2pPr>
              <a:buNone/>
              <a:defRPr sz="2200" b="1"/>
            </a:lvl2pPr>
            <a:lvl3pPr>
              <a:buNone/>
              <a:defRPr sz="2000" b="1"/>
            </a:lvl3pPr>
            <a:lvl4pPr>
              <a:buNone/>
              <a:defRPr sz="1700" b="1"/>
            </a:lvl4pPr>
            <a:lvl5pPr>
              <a:buNone/>
              <a:defRPr sz="17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3841017" y="2393639"/>
            <a:ext cx="3342183" cy="1170828"/>
          </a:xfrm>
        </p:spPr>
        <p:txBody>
          <a:bodyPr anchor="ctr"/>
          <a:lstStyle>
            <a:lvl1pPr marL="0" indent="0">
              <a:buNone/>
              <a:defRPr sz="2600" b="0" cap="all" baseline="0">
                <a:solidFill>
                  <a:schemeClr val="tx1"/>
                </a:solidFill>
              </a:defRPr>
            </a:lvl1pPr>
            <a:lvl2pPr>
              <a:buNone/>
              <a:defRPr sz="2200" b="1"/>
            </a:lvl2pPr>
            <a:lvl3pPr>
              <a:buNone/>
              <a:defRPr sz="2000" b="1"/>
            </a:lvl3pPr>
            <a:lvl4pPr>
              <a:buNone/>
              <a:defRPr sz="1700" b="1"/>
            </a:lvl4pPr>
            <a:lvl5pPr>
              <a:buNone/>
              <a:defRPr sz="17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78064" y="3683284"/>
            <a:ext cx="3340871" cy="5868994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841017" y="3683284"/>
            <a:ext cx="3342183" cy="5868994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5D729-D73A-4CA3-BEB7-4D0CB3A452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919AD6-E09A-47E8-B588-F5AA82CF1C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8F82FC-6216-4130-9450-FD23EBEF87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064" y="425755"/>
            <a:ext cx="2487604" cy="1811938"/>
          </a:xfrm>
        </p:spPr>
        <p:txBody>
          <a:bodyPr anchor="b">
            <a:sp3d prstMaterial="softEdge"/>
          </a:bodyPr>
          <a:lstStyle>
            <a:lvl1pPr algn="l">
              <a:buNone/>
              <a:defRPr sz="24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78064" y="2376312"/>
            <a:ext cx="2487604" cy="7175966"/>
          </a:xfrm>
        </p:spPr>
        <p:txBody>
          <a:bodyPr/>
          <a:lstStyle>
            <a:lvl1pPr marL="0" indent="0">
              <a:buNone/>
              <a:defRPr sz="1500"/>
            </a:lvl1pPr>
            <a:lvl2pPr>
              <a:buNone/>
              <a:defRPr sz="1300"/>
            </a:lvl2pPr>
            <a:lvl3pPr>
              <a:buNone/>
              <a:defRPr sz="1100"/>
            </a:lvl3pPr>
            <a:lvl4pPr>
              <a:buNone/>
              <a:defRPr sz="1000"/>
            </a:lvl4pPr>
            <a:lvl5pPr>
              <a:buNone/>
              <a:defRPr sz="10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956244" y="425757"/>
            <a:ext cx="4226957" cy="9126521"/>
          </a:xfr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A2C371-E15D-49FB-A386-34E1F9DCB1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2253" y="950524"/>
            <a:ext cx="4536758" cy="814382"/>
          </a:xfrm>
        </p:spPr>
        <p:txBody>
          <a:bodyPr lIns="49785" rIns="49785" bIns="0" anchor="b">
            <a:sp3d prstMaterial="softEdge"/>
          </a:bodyPr>
          <a:lstStyle>
            <a:lvl1pPr algn="ctr">
              <a:buNone/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12253" y="2856525"/>
            <a:ext cx="4536758" cy="6178409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5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12253" y="1819324"/>
            <a:ext cx="4536758" cy="826956"/>
          </a:xfrm>
        </p:spPr>
        <p:txBody>
          <a:bodyPr lIns="49785" rIns="49785"/>
          <a:lstStyle>
            <a:lvl1pPr marL="0" indent="0" algn="ctr">
              <a:buNone/>
              <a:defRPr sz="15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7C099B-5990-4D73-A201-88DC00D41D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77825" y="428625"/>
            <a:ext cx="6805613" cy="1782763"/>
          </a:xfrm>
          <a:prstGeom prst="rect">
            <a:avLst/>
          </a:prstGeom>
        </p:spPr>
        <p:txBody>
          <a:bodyPr vert="horz" lIns="99569" tIns="49785" rIns="99569" bIns="49785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377825" y="2495550"/>
            <a:ext cx="6805613" cy="734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377825" y="10004425"/>
            <a:ext cx="1765300" cy="571500"/>
          </a:xfrm>
          <a:prstGeom prst="rect">
            <a:avLst/>
          </a:prstGeom>
        </p:spPr>
        <p:txBody>
          <a:bodyPr vert="horz" lIns="99569" tIns="49785" rIns="99569" bIns="49785" anchor="b"/>
          <a:lstStyle>
            <a:lvl1pPr algn="l" eaLnBrk="1" latinLnBrk="0" hangingPunct="1">
              <a:defRPr kumimoji="0" sz="13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2582863" y="10004425"/>
            <a:ext cx="2395537" cy="571500"/>
          </a:xfrm>
          <a:prstGeom prst="rect">
            <a:avLst/>
          </a:prstGeom>
        </p:spPr>
        <p:txBody>
          <a:bodyPr vert="horz" lIns="99569" tIns="49785" rIns="99569" bIns="49785" anchor="b"/>
          <a:lstStyle>
            <a:lvl1pPr algn="ctr" eaLnBrk="1" latinLnBrk="0" hangingPunct="1">
              <a:defRPr kumimoji="0" sz="13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6553200" y="10004425"/>
            <a:ext cx="630238" cy="571500"/>
          </a:xfrm>
          <a:prstGeom prst="rect">
            <a:avLst/>
          </a:prstGeom>
        </p:spPr>
        <p:txBody>
          <a:bodyPr vert="horz" lIns="0" tIns="49785" rIns="0" bIns="49785" anchor="b"/>
          <a:lstStyle>
            <a:lvl1pPr algn="r" eaLnBrk="1" latinLnBrk="0" hangingPunct="1">
              <a:defRPr kumimoji="0" sz="13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732CF431-00B4-4B42-BFCE-55BAF8660C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2" r:id="rId1"/>
    <p:sldLayoutId id="2147484143" r:id="rId2"/>
    <p:sldLayoutId id="2147484144" r:id="rId3"/>
    <p:sldLayoutId id="2147484145" r:id="rId4"/>
    <p:sldLayoutId id="2147484146" r:id="rId5"/>
    <p:sldLayoutId id="2147484147" r:id="rId6"/>
    <p:sldLayoutId id="2147484148" r:id="rId7"/>
    <p:sldLayoutId id="2147484149" r:id="rId8"/>
    <p:sldLayoutId id="2147484150" r:id="rId9"/>
    <p:sldLayoutId id="2147484151" r:id="rId10"/>
    <p:sldLayoutId id="214748415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5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5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5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5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500" b="1">
          <a:solidFill>
            <a:schemeClr val="tx1"/>
          </a:solidFill>
          <a:latin typeface="Arial" charset="0"/>
        </a:defRPr>
      </a:lvl5pPr>
      <a:lvl6pPr marL="497845" algn="ctr" rtl="0" fontAlgn="base">
        <a:spcBef>
          <a:spcPct val="0"/>
        </a:spcBef>
        <a:spcAft>
          <a:spcPct val="0"/>
        </a:spcAft>
        <a:defRPr sz="4500" b="1">
          <a:solidFill>
            <a:schemeClr val="tx1"/>
          </a:solidFill>
          <a:latin typeface="Arial" charset="0"/>
        </a:defRPr>
      </a:lvl6pPr>
      <a:lvl7pPr marL="995690" algn="ctr" rtl="0" fontAlgn="base">
        <a:spcBef>
          <a:spcPct val="0"/>
        </a:spcBef>
        <a:spcAft>
          <a:spcPct val="0"/>
        </a:spcAft>
        <a:defRPr sz="4500" b="1">
          <a:solidFill>
            <a:schemeClr val="tx1"/>
          </a:solidFill>
          <a:latin typeface="Arial" charset="0"/>
        </a:defRPr>
      </a:lvl7pPr>
      <a:lvl8pPr marL="1493535" algn="ctr" rtl="0" fontAlgn="base">
        <a:spcBef>
          <a:spcPct val="0"/>
        </a:spcBef>
        <a:spcAft>
          <a:spcPct val="0"/>
        </a:spcAft>
        <a:defRPr sz="4500" b="1">
          <a:solidFill>
            <a:schemeClr val="tx1"/>
          </a:solidFill>
          <a:latin typeface="Arial" charset="0"/>
        </a:defRPr>
      </a:lvl8pPr>
      <a:lvl9pPr marL="1991380" algn="ctr" rtl="0" fontAlgn="base">
        <a:spcBef>
          <a:spcPct val="0"/>
        </a:spcBef>
        <a:spcAft>
          <a:spcPct val="0"/>
        </a:spcAft>
        <a:defRPr sz="4500" b="1">
          <a:solidFill>
            <a:schemeClr val="tx1"/>
          </a:solidFill>
          <a:latin typeface="Arial" charset="0"/>
        </a:defRPr>
      </a:lvl9pPr>
    </p:titleStyle>
    <p:bodyStyle>
      <a:lvl1pPr marL="595313" indent="-447675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SzPct val="65000"/>
        <a:buFont typeface="Wingdings 2" pitchFamily="18" charset="2"/>
        <a:buChar char="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944563" indent="-306388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33488" indent="-2476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471613" indent="-198438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681163" indent="-198438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1921682" indent="-199138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140734" indent="-199138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359786" indent="-199138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78838" indent="-199138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9784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9569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49353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99138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48922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9870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48491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98276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3.jpeg"/><Relationship Id="rId7" Type="http://schemas.openxmlformats.org/officeDocument/2006/relationships/image" Target="../media/image46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hyperlink" Target="http://www.ritm-kolch.ru/images/stories/maket2.jpg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file:///C:\Documents%20and%20Settings\USER\&#1076;&#1080;&#1084;&#1072;\&#1042;&#1080;&#1088;&#1090;&#1091;&#1072;&#1083;&#1100;&#1085;&#1099;&#1081;%20&#1042;&#1083;&#1072;&#1076;&#1080;&#1084;&#1080;&#1088;\1\f\2720\006.jpg" TargetMode="External"/><Relationship Id="rId13" Type="http://schemas.openxmlformats.org/officeDocument/2006/relationships/image" Target="../media/image55.jpeg"/><Relationship Id="rId3" Type="http://schemas.openxmlformats.org/officeDocument/2006/relationships/image" Target="../media/image49.jpeg"/><Relationship Id="rId7" Type="http://schemas.openxmlformats.org/officeDocument/2006/relationships/image" Target="../media/image52.jpeg"/><Relationship Id="rId12" Type="http://schemas.openxmlformats.org/officeDocument/2006/relationships/image" Target="file:///C:\Documents%20and%20Settings\USER\&#1076;&#1080;&#1084;&#1072;\&#1042;&#1080;&#1088;&#1090;&#1091;&#1072;&#1083;&#1100;&#1085;&#1099;&#1081;%20&#1042;&#1083;&#1072;&#1076;&#1080;&#1084;&#1080;&#1088;\1\f\330\015a_sadik110.jpg" TargetMode="External"/><Relationship Id="rId17" Type="http://schemas.openxmlformats.org/officeDocument/2006/relationships/image" Target="../media/image57.jpeg"/><Relationship Id="rId2" Type="http://schemas.openxmlformats.org/officeDocument/2006/relationships/image" Target="../media/image48.jpeg"/><Relationship Id="rId16" Type="http://schemas.openxmlformats.org/officeDocument/2006/relationships/image" Target="file:///C:\Documents%20and%20Settings\USER\&#1076;&#1080;&#1084;&#1072;\&#1042;&#1080;&#1088;&#1090;&#1091;&#1072;&#1083;&#1100;&#1085;&#1099;&#1081;%20&#1042;&#1083;&#1072;&#1076;&#1080;&#1084;&#1080;&#1088;\1\f\1540\004a_sadik32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file:///C:\Documents%20and%20Settings\USER\&#1076;&#1080;&#1084;&#1072;\&#1042;&#1080;&#1088;&#1090;&#1091;&#1072;&#1083;&#1100;&#1085;&#1099;&#1081;%20&#1042;&#1083;&#1072;&#1076;&#1080;&#1084;&#1080;&#1088;\1\f\710\107a_shool_5.jpg" TargetMode="External"/><Relationship Id="rId11" Type="http://schemas.openxmlformats.org/officeDocument/2006/relationships/image" Target="../media/image54.jpeg"/><Relationship Id="rId5" Type="http://schemas.openxmlformats.org/officeDocument/2006/relationships/image" Target="../media/image51.jpeg"/><Relationship Id="rId15" Type="http://schemas.openxmlformats.org/officeDocument/2006/relationships/image" Target="../media/image56.jpeg"/><Relationship Id="rId10" Type="http://schemas.openxmlformats.org/officeDocument/2006/relationships/image" Target="file:///C:\Documents%20and%20Settings\USER\&#1076;&#1080;&#1084;&#1072;\&#1042;&#1080;&#1088;&#1090;&#1091;&#1072;&#1083;&#1100;&#1085;&#1099;&#1081;%20&#1042;&#1083;&#1072;&#1076;&#1080;&#1084;&#1080;&#1088;\1\f\410\032b_shool37_3.jpg" TargetMode="External"/><Relationship Id="rId4" Type="http://schemas.openxmlformats.org/officeDocument/2006/relationships/image" Target="../media/image50.jpeg"/><Relationship Id="rId9" Type="http://schemas.openxmlformats.org/officeDocument/2006/relationships/image" Target="../media/image53.jpeg"/><Relationship Id="rId14" Type="http://schemas.openxmlformats.org/officeDocument/2006/relationships/image" Target="file:///C:\Documents%20and%20Settings\USER\&#1076;&#1080;&#1084;&#1072;\&#1042;&#1080;&#1088;&#1090;&#1091;&#1072;&#1083;&#1100;&#1085;&#1099;&#1081;%20&#1042;&#1083;&#1072;&#1076;&#1080;&#1084;&#1080;&#1088;\1\f\410\029a_sadik127.jp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emf"/><Relationship Id="rId4" Type="http://schemas.openxmlformats.org/officeDocument/2006/relationships/image" Target="../media/image6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ia-ram.mosoblonline.ru/userdata/40201.jpg_REZ_3.jpg" TargetMode="External"/><Relationship Id="rId7" Type="http://schemas.openxmlformats.org/officeDocument/2006/relationships/image" Target="../media/image65.jpeg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hyperlink" Target="http://www.rest-or-run.ru/uploads/vladimir/catalog/fotos/itm229_1.jpg" TargetMode="External"/><Relationship Id="rId4" Type="http://schemas.openxmlformats.org/officeDocument/2006/relationships/image" Target="../media/image6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13" Type="http://schemas.openxmlformats.org/officeDocument/2006/relationships/image" Target="../media/image81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12" Type="http://schemas.openxmlformats.org/officeDocument/2006/relationships/image" Target="../media/image80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11" Type="http://schemas.openxmlformats.org/officeDocument/2006/relationships/hyperlink" Target="http://hotelmaps.com.ua/images/1689_2010071305.jpg" TargetMode="External"/><Relationship Id="rId5" Type="http://schemas.openxmlformats.org/officeDocument/2006/relationships/image" Target="../media/image74.jpeg"/><Relationship Id="rId10" Type="http://schemas.openxmlformats.org/officeDocument/2006/relationships/image" Target="../media/image79.jpeg"/><Relationship Id="rId4" Type="http://schemas.openxmlformats.org/officeDocument/2006/relationships/image" Target="../media/image73.jpeg"/><Relationship Id="rId9" Type="http://schemas.openxmlformats.org/officeDocument/2006/relationships/image" Target="../media/image7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hyperlink" Target="http://images.yandex.ru/yandsearch?p=15&amp;ed=1&amp;text=%D0%AD%D0%BB%D0%B5%D0%BA%D1%82%D1%80%D0%BE%D0%BC%D0%BE%D0%BD%D1%82%D0%B0%D0%B6%20&amp;spsite=www.stroi-baza.ru&amp;img_url=www.lana-center.ru/img/work/foto_13b.jpg&amp;rpt=simage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aktivsb.ru/prod-3750.html" TargetMode="External"/><Relationship Id="rId5" Type="http://schemas.openxmlformats.org/officeDocument/2006/relationships/image" Target="../media/image8.jpeg"/><Relationship Id="rId4" Type="http://schemas.openxmlformats.org/officeDocument/2006/relationships/image" Target="http://www.aktivsb.ru/images/DOSTUP/perco-ttr-041r_.jpg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1.jpeg"/><Relationship Id="rId7" Type="http://schemas.openxmlformats.org/officeDocument/2006/relationships/image" Target="../media/image1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hyperlink" Target="http://www.petromash.ru/image/news/869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0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druzhnov.narod.ru/foto5/023.jpg" TargetMode="Externa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flip="none" rotWithShape="1">
          <a:gsLst>
            <a:gs pos="66000">
              <a:schemeClr val="tx1"/>
            </a:gs>
            <a:gs pos="0">
              <a:schemeClr val="tx1">
                <a:alpha val="0"/>
              </a:schemeClr>
            </a:gs>
            <a:gs pos="53000">
              <a:srgbClr val="D4DEFF"/>
            </a:gs>
            <a:gs pos="3000">
              <a:srgbClr val="D4DEFF"/>
            </a:gs>
            <a:gs pos="61000">
              <a:srgbClr val="96AB94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11"/>
          <p:cNvSpPr txBox="1">
            <a:spLocks noChangeArrowheads="1"/>
          </p:cNvSpPr>
          <p:nvPr/>
        </p:nvSpPr>
        <p:spPr bwMode="auto">
          <a:xfrm>
            <a:off x="709613" y="642938"/>
            <a:ext cx="6267450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69" tIns="49785" rIns="99569" bIns="49785">
            <a:spAutoFit/>
          </a:bodyPr>
          <a:lstStyle/>
          <a:p>
            <a:pPr defTabSz="4530725">
              <a:spcBef>
                <a:spcPct val="50000"/>
              </a:spcBef>
            </a:pPr>
            <a:r>
              <a:rPr lang="ru-RU" sz="10900" b="1" i="1">
                <a:solidFill>
                  <a:srgbClr val="FF0000"/>
                </a:solidFill>
                <a:latin typeface="Arial Black" pitchFamily="34" charset="0"/>
              </a:rPr>
              <a:t>А</a:t>
            </a:r>
            <a:r>
              <a:rPr lang="ru-RU" sz="10900" b="1" i="1">
                <a:solidFill>
                  <a:srgbClr val="26EA9B"/>
                </a:solidFill>
                <a:latin typeface="Arial Black" pitchFamily="34" charset="0"/>
              </a:rPr>
              <a:t>прель</a:t>
            </a:r>
          </a:p>
        </p:txBody>
      </p:sp>
      <p:sp>
        <p:nvSpPr>
          <p:cNvPr id="2051" name="Rectangle 13"/>
          <p:cNvSpPr>
            <a:spLocks noChangeArrowheads="1"/>
          </p:cNvSpPr>
          <p:nvPr/>
        </p:nvSpPr>
        <p:spPr bwMode="auto">
          <a:xfrm>
            <a:off x="2046288" y="684213"/>
            <a:ext cx="45466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69" tIns="49785" rIns="99569" bIns="49785">
            <a:spAutoFit/>
          </a:bodyPr>
          <a:lstStyle/>
          <a:p>
            <a:r>
              <a:rPr lang="ru-RU" sz="2200" b="1" i="1">
                <a:solidFill>
                  <a:srgbClr val="26EA9B"/>
                </a:solidFill>
              </a:rPr>
              <a:t>Электротехническая фирма</a:t>
            </a:r>
          </a:p>
        </p:txBody>
      </p:sp>
      <p:sp>
        <p:nvSpPr>
          <p:cNvPr id="2052" name="Line 23"/>
          <p:cNvSpPr>
            <a:spLocks noChangeShapeType="1"/>
          </p:cNvSpPr>
          <p:nvPr/>
        </p:nvSpPr>
        <p:spPr bwMode="auto">
          <a:xfrm>
            <a:off x="709613" y="2243138"/>
            <a:ext cx="1984375" cy="0"/>
          </a:xfrm>
          <a:prstGeom prst="line">
            <a:avLst/>
          </a:prstGeom>
          <a:noFill/>
          <a:ln w="57150">
            <a:solidFill>
              <a:srgbClr val="26EA9B"/>
            </a:solidFill>
            <a:round/>
            <a:headEnd/>
            <a:tailEnd/>
          </a:ln>
        </p:spPr>
        <p:txBody>
          <a:bodyPr lIns="99569" tIns="49785" rIns="99569" bIns="49785"/>
          <a:lstStyle/>
          <a:p>
            <a:endParaRPr lang="ru-RU"/>
          </a:p>
        </p:txBody>
      </p:sp>
      <p:sp>
        <p:nvSpPr>
          <p:cNvPr id="2053" name="Line 24"/>
          <p:cNvSpPr>
            <a:spLocks noChangeShapeType="1"/>
          </p:cNvSpPr>
          <p:nvPr/>
        </p:nvSpPr>
        <p:spPr bwMode="auto">
          <a:xfrm>
            <a:off x="3408363" y="2243138"/>
            <a:ext cx="3254375" cy="0"/>
          </a:xfrm>
          <a:prstGeom prst="line">
            <a:avLst/>
          </a:prstGeom>
          <a:noFill/>
          <a:ln w="57150">
            <a:solidFill>
              <a:srgbClr val="26EA9B"/>
            </a:solidFill>
            <a:round/>
            <a:headEnd/>
            <a:tailEnd/>
          </a:ln>
        </p:spPr>
        <p:txBody>
          <a:bodyPr lIns="99569" tIns="49785" rIns="99569" bIns="49785"/>
          <a:lstStyle/>
          <a:p>
            <a:endParaRPr lang="ru-RU"/>
          </a:p>
        </p:txBody>
      </p:sp>
      <p:sp>
        <p:nvSpPr>
          <p:cNvPr id="2054" name="AutoShape 40"/>
          <p:cNvSpPr>
            <a:spLocks noChangeArrowheads="1"/>
          </p:cNvSpPr>
          <p:nvPr/>
        </p:nvSpPr>
        <p:spPr bwMode="auto">
          <a:xfrm>
            <a:off x="314325" y="8509000"/>
            <a:ext cx="2470150" cy="847725"/>
          </a:xfrm>
          <a:prstGeom prst="star16">
            <a:avLst>
              <a:gd name="adj" fmla="val 375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lIns="99569" tIns="49785" rIns="99569" bIns="49785" anchor="ctr"/>
          <a:lstStyle/>
          <a:p>
            <a:endParaRPr lang="ru-RU">
              <a:solidFill>
                <a:srgbClr val="FFC000"/>
              </a:solidFill>
            </a:endParaRPr>
          </a:p>
        </p:txBody>
      </p:sp>
      <p:sp>
        <p:nvSpPr>
          <p:cNvPr id="2055" name="Text Box 43"/>
          <p:cNvSpPr txBox="1">
            <a:spLocks noChangeArrowheads="1"/>
          </p:cNvSpPr>
          <p:nvPr/>
        </p:nvSpPr>
        <p:spPr bwMode="auto">
          <a:xfrm>
            <a:off x="617538" y="8701088"/>
            <a:ext cx="1890712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69" tIns="49785" rIns="99569" bIns="49785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200" b="1" i="1" dirty="0">
                <a:solidFill>
                  <a:srgbClr val="000000"/>
                </a:solidFill>
              </a:rPr>
              <a:t>Нам </a:t>
            </a:r>
            <a:r>
              <a:rPr lang="ru-RU" sz="2200" b="1" i="1" dirty="0" smtClean="0">
                <a:solidFill>
                  <a:srgbClr val="000000"/>
                </a:solidFill>
              </a:rPr>
              <a:t>18 </a:t>
            </a:r>
            <a:r>
              <a:rPr lang="ru-RU" sz="2200" b="1" i="1" dirty="0">
                <a:solidFill>
                  <a:srgbClr val="000000"/>
                </a:solidFill>
              </a:rPr>
              <a:t>лет </a:t>
            </a:r>
          </a:p>
        </p:txBody>
      </p:sp>
      <p:sp>
        <p:nvSpPr>
          <p:cNvPr id="2056" name="Text Box 44"/>
          <p:cNvSpPr txBox="1">
            <a:spLocks noChangeArrowheads="1"/>
          </p:cNvSpPr>
          <p:nvPr/>
        </p:nvSpPr>
        <p:spPr bwMode="auto">
          <a:xfrm>
            <a:off x="2757488" y="9818688"/>
            <a:ext cx="2554287" cy="43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69" tIns="49785" rIns="99569" bIns="49785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200" b="1" dirty="0">
                <a:solidFill>
                  <a:srgbClr val="000000"/>
                </a:solidFill>
              </a:rPr>
              <a:t>Владимир </a:t>
            </a:r>
            <a:r>
              <a:rPr lang="ru-RU" sz="2200" b="1" dirty="0" smtClean="0">
                <a:solidFill>
                  <a:srgbClr val="000000"/>
                </a:solidFill>
              </a:rPr>
              <a:t>2012</a:t>
            </a:r>
            <a:endParaRPr lang="ru-RU" sz="2200" b="1" dirty="0">
              <a:solidFill>
                <a:srgbClr val="000000"/>
              </a:solidFill>
            </a:endParaRPr>
          </a:p>
        </p:txBody>
      </p:sp>
      <p:sp>
        <p:nvSpPr>
          <p:cNvPr id="2057" name="Rectangle 13"/>
          <p:cNvSpPr>
            <a:spLocks noChangeArrowheads="1"/>
          </p:cNvSpPr>
          <p:nvPr/>
        </p:nvSpPr>
        <p:spPr bwMode="auto">
          <a:xfrm>
            <a:off x="1993900" y="5060950"/>
            <a:ext cx="4173538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69" tIns="49785" rIns="99569" bIns="49785">
            <a:spAutoFit/>
          </a:bodyPr>
          <a:lstStyle/>
          <a:p>
            <a:r>
              <a:rPr lang="ru-RU" sz="3900" b="1">
                <a:latin typeface="Arial Black" pitchFamily="34" charset="0"/>
              </a:rPr>
              <a:t>ПОРТФОЛИО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flip="none" rotWithShape="1">
          <a:gsLst>
            <a:gs pos="66000">
              <a:schemeClr val="tx1"/>
            </a:gs>
            <a:gs pos="0">
              <a:schemeClr val="tx1">
                <a:alpha val="0"/>
              </a:schemeClr>
            </a:gs>
            <a:gs pos="53000">
              <a:srgbClr val="D4DEFF"/>
            </a:gs>
            <a:gs pos="3000">
              <a:srgbClr val="D4DEFF"/>
            </a:gs>
            <a:gs pos="61000">
              <a:srgbClr val="96AB94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1"/>
          <p:cNvSpPr txBox="1">
            <a:spLocks noChangeArrowheads="1"/>
          </p:cNvSpPr>
          <p:nvPr/>
        </p:nvSpPr>
        <p:spPr bwMode="auto">
          <a:xfrm>
            <a:off x="550863" y="147638"/>
            <a:ext cx="2127250" cy="69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69" tIns="49785" rIns="99569" bIns="49785">
            <a:spAutoFit/>
          </a:bodyPr>
          <a:lstStyle/>
          <a:p>
            <a:pPr defTabSz="4530725">
              <a:spcBef>
                <a:spcPct val="50000"/>
              </a:spcBef>
            </a:pPr>
            <a:r>
              <a:rPr lang="ru-RU" sz="3900" b="1" i="1">
                <a:solidFill>
                  <a:srgbClr val="FF0000"/>
                </a:solidFill>
                <a:latin typeface="Arial Black" pitchFamily="34" charset="0"/>
              </a:rPr>
              <a:t>А</a:t>
            </a:r>
            <a:r>
              <a:rPr lang="ru-RU" sz="3000" b="1" i="1">
                <a:solidFill>
                  <a:srgbClr val="26EA9B"/>
                </a:solidFill>
                <a:latin typeface="Arial Black" pitchFamily="34" charset="0"/>
              </a:rPr>
              <a:t>прель</a:t>
            </a:r>
          </a:p>
        </p:txBody>
      </p:sp>
      <p:sp>
        <p:nvSpPr>
          <p:cNvPr id="34" name="Rectangle 13"/>
          <p:cNvSpPr>
            <a:spLocks noChangeArrowheads="1"/>
          </p:cNvSpPr>
          <p:nvPr/>
        </p:nvSpPr>
        <p:spPr bwMode="auto">
          <a:xfrm>
            <a:off x="1023938" y="223838"/>
            <a:ext cx="1574800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69" tIns="49785" rIns="99569" bIns="49785">
            <a:spAutoFit/>
          </a:bodyPr>
          <a:lstStyle/>
          <a:p>
            <a:pPr>
              <a:defRPr/>
            </a:pPr>
            <a:r>
              <a:rPr lang="ru-RU" sz="900" b="1" i="1" kern="1600" spc="-109" dirty="0">
                <a:solidFill>
                  <a:srgbClr val="26EA9B"/>
                </a:solidFill>
              </a:rPr>
              <a:t>Электротехническая фирма</a:t>
            </a:r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>
            <a:off x="1435100" y="717550"/>
            <a:ext cx="927100" cy="1588"/>
          </a:xfrm>
          <a:prstGeom prst="line">
            <a:avLst/>
          </a:prstGeom>
          <a:ln w="19050">
            <a:solidFill>
              <a:srgbClr val="26EA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630238" y="717550"/>
            <a:ext cx="630237" cy="1588"/>
          </a:xfrm>
          <a:prstGeom prst="line">
            <a:avLst/>
          </a:prstGeom>
          <a:ln w="19050">
            <a:solidFill>
              <a:srgbClr val="26EA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2" cstate="print"/>
          <a:srcRect b="14764"/>
          <a:stretch>
            <a:fillRect/>
          </a:stretch>
        </p:blipFill>
        <p:spPr bwMode="auto">
          <a:xfrm>
            <a:off x="350838" y="1274735"/>
            <a:ext cx="2572537" cy="1644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5"/>
          <p:cNvSpPr>
            <a:spLocks noChangeArrowheads="1"/>
          </p:cNvSpPr>
          <p:nvPr/>
        </p:nvSpPr>
        <p:spPr bwMode="auto">
          <a:xfrm>
            <a:off x="279400" y="2989246"/>
            <a:ext cx="664527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ru-RU" sz="1300" b="1" dirty="0">
                <a:cs typeface="Times New Roman" pitchFamily="18" charset="0"/>
              </a:rPr>
              <a:t>Производственная фирма </a:t>
            </a:r>
            <a:r>
              <a:rPr lang="ru-RU" sz="1300" b="1" dirty="0">
                <a:solidFill>
                  <a:srgbClr val="99FFCC"/>
                </a:solidFill>
                <a:cs typeface="Times New Roman" pitchFamily="18" charset="0"/>
              </a:rPr>
              <a:t>«Вертикаль</a:t>
            </a:r>
            <a:r>
              <a:rPr lang="ru-RU" sz="1300" b="1" dirty="0" smtClean="0">
                <a:solidFill>
                  <a:srgbClr val="99FFCC"/>
                </a:solidFill>
                <a:cs typeface="Times New Roman" pitchFamily="18" charset="0"/>
              </a:rPr>
              <a:t>»</a:t>
            </a:r>
            <a:endParaRPr lang="ru-RU" sz="1300" dirty="0">
              <a:solidFill>
                <a:srgbClr val="99FFCC"/>
              </a:solidFill>
              <a:cs typeface="Times New Roman" pitchFamily="18" charset="0"/>
            </a:endParaRPr>
          </a:p>
        </p:txBody>
      </p:sp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3045" y="3346436"/>
            <a:ext cx="2476517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5"/>
          <p:cNvSpPr>
            <a:spLocks noChangeArrowheads="1"/>
          </p:cNvSpPr>
          <p:nvPr/>
        </p:nvSpPr>
        <p:spPr bwMode="auto">
          <a:xfrm>
            <a:off x="279400" y="846106"/>
            <a:ext cx="664527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ru-RU" sz="1300" b="1" dirty="0" smtClean="0">
                <a:solidFill>
                  <a:srgbClr val="99FFCC"/>
                </a:solidFill>
                <a:cs typeface="Times New Roman" pitchFamily="18" charset="0"/>
              </a:rPr>
              <a:t>Мебельная фабрика «ГРОС»</a:t>
            </a:r>
            <a:endParaRPr lang="ru-RU" sz="1300" dirty="0">
              <a:solidFill>
                <a:srgbClr val="99FFCC"/>
              </a:solidFill>
              <a:cs typeface="Times New Roman" pitchFamily="18" charset="0"/>
            </a:endParaRPr>
          </a:p>
        </p:txBody>
      </p:sp>
      <p:sp>
        <p:nvSpPr>
          <p:cNvPr id="19" name="Прямоугольник 10"/>
          <p:cNvSpPr>
            <a:spLocks noChangeArrowheads="1"/>
          </p:cNvSpPr>
          <p:nvPr/>
        </p:nvSpPr>
        <p:spPr bwMode="auto">
          <a:xfrm>
            <a:off x="280169" y="5346699"/>
            <a:ext cx="664527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ru-RU" sz="1300" b="1" dirty="0" smtClean="0"/>
              <a:t>Дом-интернат для престарелых и инвалидов  г. Ковров</a:t>
            </a:r>
            <a:endParaRPr lang="ru-RU" sz="1300" b="1" dirty="0">
              <a:cs typeface="Times New Roman" pitchFamily="18" charset="0"/>
            </a:endParaRPr>
          </a:p>
        </p:txBody>
      </p:sp>
      <p:pic>
        <p:nvPicPr>
          <p:cNvPr id="20" name="Picture 10" descr="http://www.ritm-kolch.ru/images/stories/maket2s.JPG">
            <a:hlinkClick r:id="rId4" tooltip="Для увеличения нажмите на картинку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3045" y="8132782"/>
            <a:ext cx="2840001" cy="2061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13"/>
          <p:cNvSpPr>
            <a:spLocks noChangeArrowheads="1"/>
          </p:cNvSpPr>
          <p:nvPr/>
        </p:nvSpPr>
        <p:spPr bwMode="auto">
          <a:xfrm>
            <a:off x="5367890" y="97323"/>
            <a:ext cx="2178050" cy="608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69" tIns="49785" rIns="99569" bIns="49785">
            <a:spAutoFit/>
          </a:bodyPr>
          <a:lstStyle/>
          <a:p>
            <a:pPr>
              <a:defRPr/>
            </a:pPr>
            <a:r>
              <a:rPr lang="en-US" sz="1100" b="1" i="1" kern="1600" dirty="0">
                <a:solidFill>
                  <a:srgbClr val="26EA9B"/>
                </a:solidFill>
              </a:rPr>
              <a:t>  www.aprilvlad.ru</a:t>
            </a:r>
            <a:r>
              <a:rPr lang="ru-RU" sz="1100" b="1" i="1" kern="1600" dirty="0">
                <a:solidFill>
                  <a:srgbClr val="26EA9B"/>
                </a:solidFill>
              </a:rPr>
              <a:t>  </a:t>
            </a:r>
            <a:endParaRPr lang="ru-RU" sz="1100" b="1" i="1" kern="1600" dirty="0" smtClean="0">
              <a:solidFill>
                <a:srgbClr val="26EA9B"/>
              </a:solidFill>
            </a:endParaRPr>
          </a:p>
          <a:p>
            <a:pPr>
              <a:defRPr/>
            </a:pPr>
            <a:r>
              <a:rPr lang="en-US" sz="1100" b="1" i="1" kern="1600" dirty="0" smtClean="0">
                <a:solidFill>
                  <a:srgbClr val="26EA9B"/>
                </a:solidFill>
              </a:rPr>
              <a:t>www.aprilmontag.ru</a:t>
            </a:r>
            <a:endParaRPr lang="en-US" sz="1100" b="1" i="1" kern="1600" dirty="0">
              <a:solidFill>
                <a:srgbClr val="26EA9B"/>
              </a:solidFill>
            </a:endParaRPr>
          </a:p>
          <a:p>
            <a:pPr>
              <a:defRPr/>
            </a:pPr>
            <a:r>
              <a:rPr lang="ru-RU" sz="1100" b="1" i="1" kern="1600" dirty="0">
                <a:solidFill>
                  <a:srgbClr val="26EA9B"/>
                </a:solidFill>
              </a:rPr>
              <a:t>Тел./факс: </a:t>
            </a:r>
            <a:r>
              <a:rPr lang="ru-RU" sz="1100" b="1" i="1" kern="1600" dirty="0" smtClean="0">
                <a:solidFill>
                  <a:srgbClr val="26EA9B"/>
                </a:solidFill>
              </a:rPr>
              <a:t>54-47-01</a:t>
            </a:r>
            <a:endParaRPr lang="ru-RU" sz="1100" b="1" i="1" kern="1600" dirty="0">
              <a:solidFill>
                <a:srgbClr val="26EA9B"/>
              </a:solidFill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5383213" y="703263"/>
            <a:ext cx="1500187" cy="1587"/>
          </a:xfrm>
          <a:prstGeom prst="line">
            <a:avLst/>
          </a:prstGeom>
          <a:ln w="19050">
            <a:solidFill>
              <a:srgbClr val="26EA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 descr="http://vgv.avo.ru/07/f/01510/029.jpg"/>
          <p:cNvPicPr>
            <a:picLocks noChangeAspect="1" noChangeArrowheads="1"/>
          </p:cNvPicPr>
          <p:nvPr/>
        </p:nvPicPr>
        <p:blipFill>
          <a:blip r:embed="rId6"/>
          <a:srcRect t="31369" b="8745"/>
          <a:stretch>
            <a:fillRect/>
          </a:stretch>
        </p:blipFill>
        <p:spPr bwMode="auto">
          <a:xfrm>
            <a:off x="423045" y="5703890"/>
            <a:ext cx="4429156" cy="1993134"/>
          </a:xfrm>
          <a:prstGeom prst="rect">
            <a:avLst/>
          </a:prstGeom>
          <a:noFill/>
        </p:spPr>
      </p:pic>
      <p:sp>
        <p:nvSpPr>
          <p:cNvPr id="25" name="Прямоугольник 10"/>
          <p:cNvSpPr>
            <a:spLocks noChangeArrowheads="1"/>
          </p:cNvSpPr>
          <p:nvPr/>
        </p:nvSpPr>
        <p:spPr bwMode="auto">
          <a:xfrm>
            <a:off x="432569" y="7847030"/>
            <a:ext cx="664527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ru-RU" sz="1300" b="1" dirty="0">
                <a:cs typeface="Times New Roman" pitchFamily="18" charset="0"/>
              </a:rPr>
              <a:t>Жилой дом г. </a:t>
            </a:r>
            <a:r>
              <a:rPr lang="ru-RU" sz="1300" b="1" dirty="0" smtClean="0">
                <a:cs typeface="Times New Roman" pitchFamily="18" charset="0"/>
              </a:rPr>
              <a:t>Кольчугино</a:t>
            </a:r>
            <a:endParaRPr lang="ru-RU" sz="1300" dirty="0"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37689" y="3345701"/>
            <a:ext cx="1500198" cy="1863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 descr="C:\Users\user\Documents\Фото работа объекты\IMG_090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52201" y="3346436"/>
            <a:ext cx="1786017" cy="186036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flip="none" rotWithShape="1">
          <a:gsLst>
            <a:gs pos="66000">
              <a:schemeClr val="tx1"/>
            </a:gs>
            <a:gs pos="0">
              <a:schemeClr val="tx1">
                <a:alpha val="0"/>
              </a:schemeClr>
            </a:gs>
            <a:gs pos="53000">
              <a:srgbClr val="D4DEFF"/>
            </a:gs>
            <a:gs pos="3000">
              <a:srgbClr val="D4DEFF"/>
            </a:gs>
            <a:gs pos="61000">
              <a:srgbClr val="96AB94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1"/>
          <p:cNvSpPr txBox="1">
            <a:spLocks noChangeArrowheads="1"/>
          </p:cNvSpPr>
          <p:nvPr/>
        </p:nvSpPr>
        <p:spPr bwMode="auto">
          <a:xfrm>
            <a:off x="550863" y="147638"/>
            <a:ext cx="2127250" cy="69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69" tIns="49785" rIns="99569" bIns="49785">
            <a:spAutoFit/>
          </a:bodyPr>
          <a:lstStyle/>
          <a:p>
            <a:pPr defTabSz="4530725">
              <a:spcBef>
                <a:spcPct val="50000"/>
              </a:spcBef>
            </a:pPr>
            <a:r>
              <a:rPr lang="ru-RU" sz="3900" b="1" i="1">
                <a:solidFill>
                  <a:srgbClr val="FF0000"/>
                </a:solidFill>
                <a:latin typeface="Arial Black" pitchFamily="34" charset="0"/>
              </a:rPr>
              <a:t>А</a:t>
            </a:r>
            <a:r>
              <a:rPr lang="ru-RU" sz="3000" b="1" i="1">
                <a:solidFill>
                  <a:srgbClr val="26EA9B"/>
                </a:solidFill>
                <a:latin typeface="Arial Black" pitchFamily="34" charset="0"/>
              </a:rPr>
              <a:t>прель</a:t>
            </a:r>
          </a:p>
        </p:txBody>
      </p:sp>
      <p:sp>
        <p:nvSpPr>
          <p:cNvPr id="34" name="Rectangle 13"/>
          <p:cNvSpPr>
            <a:spLocks noChangeArrowheads="1"/>
          </p:cNvSpPr>
          <p:nvPr/>
        </p:nvSpPr>
        <p:spPr bwMode="auto">
          <a:xfrm>
            <a:off x="1023938" y="223838"/>
            <a:ext cx="1574800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69" tIns="49785" rIns="99569" bIns="49785">
            <a:spAutoFit/>
          </a:bodyPr>
          <a:lstStyle/>
          <a:p>
            <a:pPr>
              <a:defRPr/>
            </a:pPr>
            <a:r>
              <a:rPr lang="ru-RU" sz="900" b="1" i="1" kern="1600" spc="-109" dirty="0">
                <a:solidFill>
                  <a:srgbClr val="26EA9B"/>
                </a:solidFill>
              </a:rPr>
              <a:t>Электротехническая фирма</a:t>
            </a:r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>
            <a:off x="1435100" y="717550"/>
            <a:ext cx="927100" cy="1588"/>
          </a:xfrm>
          <a:prstGeom prst="line">
            <a:avLst/>
          </a:prstGeom>
          <a:ln w="19050">
            <a:solidFill>
              <a:srgbClr val="26EA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630238" y="717550"/>
            <a:ext cx="630237" cy="1588"/>
          </a:xfrm>
          <a:prstGeom prst="line">
            <a:avLst/>
          </a:prstGeom>
          <a:ln w="19050">
            <a:solidFill>
              <a:srgbClr val="26EA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22"/>
          <p:cNvSpPr>
            <a:spLocks noChangeArrowheads="1"/>
          </p:cNvSpPr>
          <p:nvPr/>
        </p:nvSpPr>
        <p:spPr bwMode="auto">
          <a:xfrm>
            <a:off x="294683" y="6561146"/>
            <a:ext cx="6888162" cy="577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69" tIns="49785" rIns="99569" bIns="49785">
            <a:spAutoFit/>
          </a:bodyPr>
          <a:lstStyle/>
          <a:p>
            <a:pPr algn="just" eaLnBrk="0" hangingPunct="0"/>
            <a:r>
              <a:rPr lang="ru-RU" b="1" dirty="0">
                <a:cs typeface="Times New Roman" pitchFamily="18" charset="0"/>
              </a:rPr>
              <a:t>Школы и  детские сады </a:t>
            </a:r>
            <a:r>
              <a:rPr lang="ru-RU" b="1" dirty="0" smtClean="0">
                <a:cs typeface="Times New Roman" pitchFamily="18" charset="0"/>
              </a:rPr>
              <a:t>г.Владимира</a:t>
            </a:r>
            <a:endParaRPr lang="ru-RU" dirty="0">
              <a:cs typeface="Times New Roman" pitchFamily="18" charset="0"/>
            </a:endParaRPr>
          </a:p>
          <a:p>
            <a:pPr eaLnBrk="0" hangingPunct="0"/>
            <a:endParaRPr lang="ru-RU" sz="1300" dirty="0">
              <a:cs typeface="Times New Roman" pitchFamily="18" charset="0"/>
            </a:endParaRPr>
          </a:p>
        </p:txBody>
      </p:sp>
      <p:sp>
        <p:nvSpPr>
          <p:cNvPr id="18" name="Прямоугольник 10"/>
          <p:cNvSpPr>
            <a:spLocks noChangeArrowheads="1"/>
          </p:cNvSpPr>
          <p:nvPr/>
        </p:nvSpPr>
        <p:spPr bwMode="auto">
          <a:xfrm>
            <a:off x="280169" y="846106"/>
            <a:ext cx="664527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ru-RU" sz="1300" b="1" dirty="0" smtClean="0">
                <a:solidFill>
                  <a:srgbClr val="99FFCC"/>
                </a:solidFill>
                <a:cs typeface="Times New Roman" pitchFamily="18" charset="0"/>
              </a:rPr>
              <a:t>Прокуратура г.Кольчугино</a:t>
            </a:r>
            <a:endParaRPr lang="ru-RU" sz="1300" dirty="0">
              <a:solidFill>
                <a:srgbClr val="99FFCC"/>
              </a:solidFill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1607" y="1417610"/>
            <a:ext cx="1906042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1871" y="1417610"/>
            <a:ext cx="1877479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0698" y="1417610"/>
            <a:ext cx="2928958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 descr="C:\Documents and Settings\USER\дима\Виртуальный Владимир\1\f\710\107a_shool_5.jpg"/>
          <p:cNvPicPr>
            <a:picLocks noChangeAspect="1" noChangeArrowheads="1"/>
          </p:cNvPicPr>
          <p:nvPr/>
        </p:nvPicPr>
        <p:blipFill>
          <a:blip r:embed="rId5" r:link="rId6"/>
          <a:srcRect/>
          <a:stretch>
            <a:fillRect/>
          </a:stretch>
        </p:blipFill>
        <p:spPr bwMode="auto">
          <a:xfrm>
            <a:off x="4637887" y="8632847"/>
            <a:ext cx="2157654" cy="1618241"/>
          </a:xfrm>
          <a:prstGeom prst="rect">
            <a:avLst/>
          </a:prstGeom>
          <a:noFill/>
        </p:spPr>
      </p:pic>
      <p:pic>
        <p:nvPicPr>
          <p:cNvPr id="2053" name="Picture 5" descr="C:\Documents and Settings\USER\дима\Виртуальный Владимир\1\f\2720\006.jpg"/>
          <p:cNvPicPr>
            <a:picLocks noChangeAspect="1" noChangeArrowheads="1"/>
          </p:cNvPicPr>
          <p:nvPr/>
        </p:nvPicPr>
        <p:blipFill>
          <a:blip r:embed="rId7" r:link="rId8"/>
          <a:srcRect/>
          <a:stretch>
            <a:fillRect/>
          </a:stretch>
        </p:blipFill>
        <p:spPr bwMode="auto">
          <a:xfrm>
            <a:off x="2567005" y="8632848"/>
            <a:ext cx="2146416" cy="1618240"/>
          </a:xfrm>
          <a:prstGeom prst="rect">
            <a:avLst/>
          </a:prstGeom>
          <a:noFill/>
        </p:spPr>
      </p:pic>
      <p:pic>
        <p:nvPicPr>
          <p:cNvPr id="2052" name="Picture 4" descr="C:\Documents and Settings\USER\дима\Виртуальный Владимир\1\f\410\032b_shool37_3.jpg"/>
          <p:cNvPicPr>
            <a:picLocks noChangeAspect="1" noChangeArrowheads="1"/>
          </p:cNvPicPr>
          <p:nvPr/>
        </p:nvPicPr>
        <p:blipFill>
          <a:blip r:embed="rId9" r:link="rId10"/>
          <a:srcRect/>
          <a:stretch>
            <a:fillRect/>
          </a:stretch>
        </p:blipFill>
        <p:spPr bwMode="auto">
          <a:xfrm>
            <a:off x="494483" y="7061211"/>
            <a:ext cx="2157654" cy="1618241"/>
          </a:xfrm>
          <a:prstGeom prst="rect">
            <a:avLst/>
          </a:prstGeom>
          <a:noFill/>
        </p:spPr>
      </p:pic>
      <p:pic>
        <p:nvPicPr>
          <p:cNvPr id="2051" name="Picture 3" descr="C:\Documents and Settings\USER\дима\Виртуальный Владимир\1\f\330\015a_sadik110.jpg"/>
          <p:cNvPicPr>
            <a:picLocks noChangeAspect="1" noChangeArrowheads="1"/>
          </p:cNvPicPr>
          <p:nvPr/>
        </p:nvPicPr>
        <p:blipFill>
          <a:blip r:embed="rId11" r:link="rId12"/>
          <a:srcRect/>
          <a:stretch>
            <a:fillRect/>
          </a:stretch>
        </p:blipFill>
        <p:spPr bwMode="auto">
          <a:xfrm>
            <a:off x="494483" y="8632847"/>
            <a:ext cx="2157654" cy="1607003"/>
          </a:xfrm>
          <a:prstGeom prst="rect">
            <a:avLst/>
          </a:prstGeom>
          <a:noFill/>
        </p:spPr>
      </p:pic>
      <p:pic>
        <p:nvPicPr>
          <p:cNvPr id="2050" name="Picture 2" descr="C:\Documents and Settings\USER\дима\Виртуальный Владимир\1\f\410\029a_sadik127.jpg"/>
          <p:cNvPicPr>
            <a:picLocks noChangeAspect="1" noChangeArrowheads="1"/>
          </p:cNvPicPr>
          <p:nvPr/>
        </p:nvPicPr>
        <p:blipFill>
          <a:blip r:embed="rId13" r:link="rId14"/>
          <a:srcRect/>
          <a:stretch>
            <a:fillRect/>
          </a:stretch>
        </p:blipFill>
        <p:spPr bwMode="auto">
          <a:xfrm>
            <a:off x="2650331" y="7061212"/>
            <a:ext cx="2063089" cy="1571636"/>
          </a:xfrm>
          <a:prstGeom prst="rect">
            <a:avLst/>
          </a:prstGeom>
          <a:noFill/>
        </p:spPr>
      </p:pic>
      <p:pic>
        <p:nvPicPr>
          <p:cNvPr id="2049" name="Picture 1" descr="C:\Documents and Settings\USER\дима\Виртуальный Владимир\1\f\1540\004a_sadik32.jpg"/>
          <p:cNvPicPr>
            <a:picLocks noChangeAspect="1" noChangeArrowheads="1"/>
          </p:cNvPicPr>
          <p:nvPr/>
        </p:nvPicPr>
        <p:blipFill>
          <a:blip r:embed="rId15" r:link="rId16"/>
          <a:srcRect/>
          <a:stretch>
            <a:fillRect/>
          </a:stretch>
        </p:blipFill>
        <p:spPr bwMode="auto">
          <a:xfrm>
            <a:off x="4700027" y="7061211"/>
            <a:ext cx="2095515" cy="1571637"/>
          </a:xfrm>
          <a:prstGeom prst="rect">
            <a:avLst/>
          </a:prstGeom>
          <a:noFill/>
        </p:spPr>
      </p:pic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0" y="0"/>
            <a:ext cx="75612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1" name="Rectangle 13"/>
          <p:cNvSpPr>
            <a:spLocks noChangeArrowheads="1"/>
          </p:cNvSpPr>
          <p:nvPr/>
        </p:nvSpPr>
        <p:spPr bwMode="auto">
          <a:xfrm>
            <a:off x="5367890" y="97323"/>
            <a:ext cx="2178050" cy="608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69" tIns="49785" rIns="99569" bIns="49785">
            <a:spAutoFit/>
          </a:bodyPr>
          <a:lstStyle/>
          <a:p>
            <a:pPr>
              <a:defRPr/>
            </a:pPr>
            <a:r>
              <a:rPr lang="en-US" sz="1100" b="1" i="1" kern="1600" dirty="0">
                <a:solidFill>
                  <a:srgbClr val="26EA9B"/>
                </a:solidFill>
              </a:rPr>
              <a:t>  www.aprilvlad.ru</a:t>
            </a:r>
            <a:r>
              <a:rPr lang="ru-RU" sz="1100" b="1" i="1" kern="1600" dirty="0">
                <a:solidFill>
                  <a:srgbClr val="26EA9B"/>
                </a:solidFill>
              </a:rPr>
              <a:t>  </a:t>
            </a:r>
            <a:endParaRPr lang="ru-RU" sz="1100" b="1" i="1" kern="1600" dirty="0" smtClean="0">
              <a:solidFill>
                <a:srgbClr val="26EA9B"/>
              </a:solidFill>
            </a:endParaRPr>
          </a:p>
          <a:p>
            <a:pPr>
              <a:defRPr/>
            </a:pPr>
            <a:r>
              <a:rPr lang="en-US" sz="1100" b="1" i="1" kern="1600" dirty="0" smtClean="0">
                <a:solidFill>
                  <a:srgbClr val="26EA9B"/>
                </a:solidFill>
              </a:rPr>
              <a:t>www.aprilmontag.ru</a:t>
            </a:r>
            <a:endParaRPr lang="en-US" sz="1100" b="1" i="1" kern="1600" dirty="0">
              <a:solidFill>
                <a:srgbClr val="26EA9B"/>
              </a:solidFill>
            </a:endParaRPr>
          </a:p>
          <a:p>
            <a:pPr>
              <a:defRPr/>
            </a:pPr>
            <a:r>
              <a:rPr lang="ru-RU" sz="1100" b="1" i="1" kern="1600" dirty="0">
                <a:solidFill>
                  <a:srgbClr val="26EA9B"/>
                </a:solidFill>
              </a:rPr>
              <a:t>Тел./факс: </a:t>
            </a:r>
            <a:r>
              <a:rPr lang="ru-RU" sz="1100" b="1" i="1" kern="1600" dirty="0" smtClean="0">
                <a:solidFill>
                  <a:srgbClr val="26EA9B"/>
                </a:solidFill>
              </a:rPr>
              <a:t>54-47-01</a:t>
            </a:r>
            <a:endParaRPr lang="ru-RU" sz="1100" b="1" i="1" kern="1600" dirty="0">
              <a:solidFill>
                <a:srgbClr val="26EA9B"/>
              </a:solidFill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5383213" y="703263"/>
            <a:ext cx="1500187" cy="1587"/>
          </a:xfrm>
          <a:prstGeom prst="line">
            <a:avLst/>
          </a:prstGeom>
          <a:ln w="19050">
            <a:solidFill>
              <a:srgbClr val="26EA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10"/>
          <p:cNvSpPr>
            <a:spLocks noChangeArrowheads="1"/>
          </p:cNvSpPr>
          <p:nvPr/>
        </p:nvSpPr>
        <p:spPr bwMode="auto">
          <a:xfrm>
            <a:off x="280169" y="3775064"/>
            <a:ext cx="664527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ru-RU" sz="1300" b="1" dirty="0" smtClean="0">
                <a:cs typeface="Times New Roman" pitchFamily="18" charset="0"/>
              </a:rPr>
              <a:t>Ликероводочный завод «ВЛАДАЛКО»</a:t>
            </a:r>
            <a:endParaRPr lang="ru-RU" sz="1300" dirty="0">
              <a:cs typeface="Times New Roman" pitchFamily="18" charset="0"/>
            </a:endParaRPr>
          </a:p>
        </p:txBody>
      </p:sp>
      <p:pic>
        <p:nvPicPr>
          <p:cNvPr id="2" name="Picture 2" descr="http://vgv.avo.ru/1/f/230/062_4.jpg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423044" y="4132254"/>
            <a:ext cx="3673469" cy="221457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flip="none" rotWithShape="1">
          <a:gsLst>
            <a:gs pos="66000">
              <a:schemeClr val="tx1"/>
            </a:gs>
            <a:gs pos="0">
              <a:schemeClr val="tx1">
                <a:alpha val="0"/>
              </a:schemeClr>
            </a:gs>
            <a:gs pos="53000">
              <a:srgbClr val="D4DEFF"/>
            </a:gs>
            <a:gs pos="3000">
              <a:srgbClr val="D4DEFF"/>
            </a:gs>
            <a:gs pos="61000">
              <a:srgbClr val="96AB94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1"/>
          <p:cNvSpPr txBox="1">
            <a:spLocks noChangeArrowheads="1"/>
          </p:cNvSpPr>
          <p:nvPr/>
        </p:nvSpPr>
        <p:spPr bwMode="auto">
          <a:xfrm>
            <a:off x="550863" y="147638"/>
            <a:ext cx="2127250" cy="69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69" tIns="49785" rIns="99569" bIns="49785">
            <a:spAutoFit/>
          </a:bodyPr>
          <a:lstStyle/>
          <a:p>
            <a:pPr defTabSz="4530725">
              <a:spcBef>
                <a:spcPct val="50000"/>
              </a:spcBef>
            </a:pPr>
            <a:r>
              <a:rPr lang="ru-RU" sz="3900" b="1" i="1">
                <a:solidFill>
                  <a:srgbClr val="FF0000"/>
                </a:solidFill>
                <a:latin typeface="Arial Black" pitchFamily="34" charset="0"/>
              </a:rPr>
              <a:t>А</a:t>
            </a:r>
            <a:r>
              <a:rPr lang="ru-RU" sz="3000" b="1" i="1">
                <a:solidFill>
                  <a:srgbClr val="26EA9B"/>
                </a:solidFill>
                <a:latin typeface="Arial Black" pitchFamily="34" charset="0"/>
              </a:rPr>
              <a:t>прель</a:t>
            </a:r>
          </a:p>
        </p:txBody>
      </p:sp>
      <p:sp>
        <p:nvSpPr>
          <p:cNvPr id="34" name="Rectangle 13"/>
          <p:cNvSpPr>
            <a:spLocks noChangeArrowheads="1"/>
          </p:cNvSpPr>
          <p:nvPr/>
        </p:nvSpPr>
        <p:spPr bwMode="auto">
          <a:xfrm>
            <a:off x="1023938" y="223838"/>
            <a:ext cx="1574800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69" tIns="49785" rIns="99569" bIns="49785">
            <a:spAutoFit/>
          </a:bodyPr>
          <a:lstStyle/>
          <a:p>
            <a:pPr>
              <a:defRPr/>
            </a:pPr>
            <a:r>
              <a:rPr lang="ru-RU" sz="900" b="1" i="1" kern="1600" spc="-109" dirty="0">
                <a:solidFill>
                  <a:srgbClr val="26EA9B"/>
                </a:solidFill>
              </a:rPr>
              <a:t>Электротехническая фирма</a:t>
            </a:r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>
            <a:off x="1435100" y="717550"/>
            <a:ext cx="927100" cy="1588"/>
          </a:xfrm>
          <a:prstGeom prst="line">
            <a:avLst/>
          </a:prstGeom>
          <a:ln w="19050">
            <a:solidFill>
              <a:srgbClr val="26EA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630238" y="717550"/>
            <a:ext cx="630237" cy="1588"/>
          </a:xfrm>
          <a:prstGeom prst="line">
            <a:avLst/>
          </a:prstGeom>
          <a:ln w="19050">
            <a:solidFill>
              <a:srgbClr val="26EA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0"/>
          <p:cNvSpPr>
            <a:spLocks noChangeArrowheads="1"/>
          </p:cNvSpPr>
          <p:nvPr/>
        </p:nvSpPr>
        <p:spPr bwMode="auto">
          <a:xfrm>
            <a:off x="280169" y="846106"/>
            <a:ext cx="66452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ru-RU" sz="1400" b="1" dirty="0" smtClean="0">
                <a:solidFill>
                  <a:srgbClr val="99FFCC"/>
                </a:solidFill>
              </a:rPr>
              <a:t>Завод «</a:t>
            </a:r>
            <a:r>
              <a:rPr lang="ru-RU" sz="1400" b="1" dirty="0" err="1" smtClean="0">
                <a:solidFill>
                  <a:srgbClr val="99FFCC"/>
                </a:solidFill>
              </a:rPr>
              <a:t>Ютекс</a:t>
            </a:r>
            <a:r>
              <a:rPr lang="ru-RU" sz="1400" b="1" dirty="0" smtClean="0">
                <a:solidFill>
                  <a:srgbClr val="99FFCC"/>
                </a:solidFill>
              </a:rPr>
              <a:t> </a:t>
            </a:r>
            <a:r>
              <a:rPr lang="ru-RU" sz="1400" b="1" dirty="0" err="1" smtClean="0">
                <a:solidFill>
                  <a:srgbClr val="99FFCC"/>
                </a:solidFill>
              </a:rPr>
              <a:t>Ру</a:t>
            </a:r>
            <a:r>
              <a:rPr lang="ru-RU" sz="1400" b="1" dirty="0" smtClean="0">
                <a:solidFill>
                  <a:srgbClr val="99FFCC"/>
                </a:solidFill>
              </a:rPr>
              <a:t>» г.Камешково</a:t>
            </a:r>
            <a:endParaRPr lang="ru-RU" sz="1300" dirty="0">
              <a:solidFill>
                <a:srgbClr val="99FFCC"/>
              </a:solidFill>
              <a:cs typeface="Times New Roman" pitchFamily="18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0" y="0"/>
            <a:ext cx="75612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1" name="Rectangle 13"/>
          <p:cNvSpPr>
            <a:spLocks noChangeArrowheads="1"/>
          </p:cNvSpPr>
          <p:nvPr/>
        </p:nvSpPr>
        <p:spPr bwMode="auto">
          <a:xfrm>
            <a:off x="5367890" y="97323"/>
            <a:ext cx="2178050" cy="608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69" tIns="49785" rIns="99569" bIns="49785">
            <a:spAutoFit/>
          </a:bodyPr>
          <a:lstStyle/>
          <a:p>
            <a:pPr>
              <a:defRPr/>
            </a:pPr>
            <a:r>
              <a:rPr lang="en-US" sz="1100" b="1" i="1" kern="1600" dirty="0">
                <a:solidFill>
                  <a:srgbClr val="26EA9B"/>
                </a:solidFill>
              </a:rPr>
              <a:t>  www.aprilvlad.ru</a:t>
            </a:r>
            <a:r>
              <a:rPr lang="ru-RU" sz="1100" b="1" i="1" kern="1600" dirty="0">
                <a:solidFill>
                  <a:srgbClr val="26EA9B"/>
                </a:solidFill>
              </a:rPr>
              <a:t>  </a:t>
            </a:r>
            <a:endParaRPr lang="ru-RU" sz="1100" b="1" i="1" kern="1600" dirty="0" smtClean="0">
              <a:solidFill>
                <a:srgbClr val="26EA9B"/>
              </a:solidFill>
            </a:endParaRPr>
          </a:p>
          <a:p>
            <a:pPr>
              <a:defRPr/>
            </a:pPr>
            <a:r>
              <a:rPr lang="en-US" sz="1100" b="1" i="1" kern="1600" dirty="0" smtClean="0">
                <a:solidFill>
                  <a:srgbClr val="26EA9B"/>
                </a:solidFill>
              </a:rPr>
              <a:t>www.aprilmontag.ru</a:t>
            </a:r>
            <a:endParaRPr lang="en-US" sz="1100" b="1" i="1" kern="1600" dirty="0">
              <a:solidFill>
                <a:srgbClr val="26EA9B"/>
              </a:solidFill>
            </a:endParaRPr>
          </a:p>
          <a:p>
            <a:pPr>
              <a:defRPr/>
            </a:pPr>
            <a:r>
              <a:rPr lang="ru-RU" sz="1100" b="1" i="1" kern="1600" dirty="0">
                <a:solidFill>
                  <a:srgbClr val="26EA9B"/>
                </a:solidFill>
              </a:rPr>
              <a:t>Тел./факс: </a:t>
            </a:r>
            <a:r>
              <a:rPr lang="ru-RU" sz="1100" b="1" i="1" kern="1600" dirty="0" smtClean="0">
                <a:solidFill>
                  <a:srgbClr val="26EA9B"/>
                </a:solidFill>
              </a:rPr>
              <a:t>54-47-01</a:t>
            </a:r>
            <a:endParaRPr lang="ru-RU" sz="1100" b="1" i="1" kern="1600" dirty="0">
              <a:solidFill>
                <a:srgbClr val="26EA9B"/>
              </a:solidFill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5383213" y="703263"/>
            <a:ext cx="1500187" cy="1587"/>
          </a:xfrm>
          <a:prstGeom prst="line">
            <a:avLst/>
          </a:prstGeom>
          <a:ln w="19050">
            <a:solidFill>
              <a:srgbClr val="26EA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10"/>
          <p:cNvSpPr>
            <a:spLocks noChangeArrowheads="1"/>
          </p:cNvSpPr>
          <p:nvPr/>
        </p:nvSpPr>
        <p:spPr bwMode="auto">
          <a:xfrm>
            <a:off x="280169" y="3274998"/>
            <a:ext cx="664527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ru-RU" sz="1300" b="1" dirty="0" smtClean="0">
                <a:cs typeface="Times New Roman" pitchFamily="18" charset="0"/>
              </a:rPr>
              <a:t>ООО «</a:t>
            </a:r>
            <a:r>
              <a:rPr lang="ru-RU" sz="1300" b="1" dirty="0" err="1" smtClean="0">
                <a:cs typeface="Times New Roman" pitchFamily="18" charset="0"/>
              </a:rPr>
              <a:t>СпецТрансСтрой</a:t>
            </a:r>
            <a:r>
              <a:rPr lang="ru-RU" sz="1300" b="1" dirty="0" smtClean="0">
                <a:cs typeface="Times New Roman" pitchFamily="18" charset="0"/>
              </a:rPr>
              <a:t>» - дом на </a:t>
            </a:r>
            <a:r>
              <a:rPr lang="ru-RU" sz="1300" b="1" dirty="0" smtClean="0">
                <a:solidFill>
                  <a:srgbClr val="99FFCC"/>
                </a:solidFill>
                <a:cs typeface="Times New Roman" pitchFamily="18" charset="0"/>
              </a:rPr>
              <a:t>ул. Студеная гора</a:t>
            </a:r>
            <a:endParaRPr lang="ru-RU" sz="1300" dirty="0">
              <a:solidFill>
                <a:srgbClr val="99FFCC"/>
              </a:solidFill>
              <a:cs typeface="Times New Roman" pitchFamily="18" charset="0"/>
            </a:endParaRPr>
          </a:p>
        </p:txBody>
      </p:sp>
      <p:pic>
        <p:nvPicPr>
          <p:cNvPr id="1026" name="i-main-pic" descr="Картинка 1 из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1607" y="1203296"/>
            <a:ext cx="2928958" cy="1961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1607" y="3560750"/>
            <a:ext cx="6677025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1607" y="5775328"/>
            <a:ext cx="4629182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Прямоугольник 10"/>
          <p:cNvSpPr>
            <a:spLocks noChangeArrowheads="1"/>
          </p:cNvSpPr>
          <p:nvPr/>
        </p:nvSpPr>
        <p:spPr bwMode="auto">
          <a:xfrm>
            <a:off x="280169" y="5418138"/>
            <a:ext cx="66452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ru-RU" sz="1400" b="1" dirty="0" smtClean="0">
                <a:cs typeface="Times New Roman" pitchFamily="18" charset="0"/>
              </a:rPr>
              <a:t>Карьер в Ивановской области</a:t>
            </a:r>
            <a:endParaRPr lang="ru-RU" sz="1400" dirty="0">
              <a:solidFill>
                <a:srgbClr val="99FFCC"/>
              </a:solidFill>
              <a:cs typeface="Times New Roman" pitchFamily="18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3045" y="8061344"/>
            <a:ext cx="6657975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Прямоугольник 10"/>
          <p:cNvSpPr>
            <a:spLocks noChangeArrowheads="1"/>
          </p:cNvSpPr>
          <p:nvPr/>
        </p:nvSpPr>
        <p:spPr bwMode="auto">
          <a:xfrm>
            <a:off x="351607" y="7561278"/>
            <a:ext cx="66452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ru-RU" sz="1400" b="1" dirty="0" smtClean="0"/>
              <a:t>Областная станция переливания крови</a:t>
            </a:r>
            <a:endParaRPr lang="ru-RU" sz="14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flip="none" rotWithShape="1">
          <a:gsLst>
            <a:gs pos="66000">
              <a:schemeClr val="tx1"/>
            </a:gs>
            <a:gs pos="0">
              <a:schemeClr val="tx1">
                <a:alpha val="0"/>
              </a:schemeClr>
            </a:gs>
            <a:gs pos="53000">
              <a:srgbClr val="D4DEFF"/>
            </a:gs>
            <a:gs pos="3000">
              <a:srgbClr val="D4DEFF"/>
            </a:gs>
            <a:gs pos="61000">
              <a:srgbClr val="96AB94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1"/>
          <p:cNvSpPr txBox="1">
            <a:spLocks noChangeArrowheads="1"/>
          </p:cNvSpPr>
          <p:nvPr/>
        </p:nvSpPr>
        <p:spPr bwMode="auto">
          <a:xfrm>
            <a:off x="550863" y="147638"/>
            <a:ext cx="2127250" cy="69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69" tIns="49785" rIns="99569" bIns="49785">
            <a:spAutoFit/>
          </a:bodyPr>
          <a:lstStyle/>
          <a:p>
            <a:pPr defTabSz="4530725">
              <a:spcBef>
                <a:spcPct val="50000"/>
              </a:spcBef>
            </a:pPr>
            <a:r>
              <a:rPr lang="ru-RU" sz="3900" b="1" i="1">
                <a:solidFill>
                  <a:srgbClr val="FF0000"/>
                </a:solidFill>
                <a:latin typeface="Arial Black" pitchFamily="34" charset="0"/>
              </a:rPr>
              <a:t>А</a:t>
            </a:r>
            <a:r>
              <a:rPr lang="ru-RU" sz="3000" b="1" i="1">
                <a:solidFill>
                  <a:srgbClr val="26EA9B"/>
                </a:solidFill>
                <a:latin typeface="Arial Black" pitchFamily="34" charset="0"/>
              </a:rPr>
              <a:t>прель</a:t>
            </a:r>
          </a:p>
        </p:txBody>
      </p:sp>
      <p:sp>
        <p:nvSpPr>
          <p:cNvPr id="34" name="Rectangle 13"/>
          <p:cNvSpPr>
            <a:spLocks noChangeArrowheads="1"/>
          </p:cNvSpPr>
          <p:nvPr/>
        </p:nvSpPr>
        <p:spPr bwMode="auto">
          <a:xfrm>
            <a:off x="1023938" y="223838"/>
            <a:ext cx="1574800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69" tIns="49785" rIns="99569" bIns="49785">
            <a:spAutoFit/>
          </a:bodyPr>
          <a:lstStyle/>
          <a:p>
            <a:pPr>
              <a:defRPr/>
            </a:pPr>
            <a:r>
              <a:rPr lang="ru-RU" sz="900" b="1" i="1" kern="1600" spc="-109" dirty="0">
                <a:solidFill>
                  <a:srgbClr val="26EA9B"/>
                </a:solidFill>
              </a:rPr>
              <a:t>Электротехническая фирма</a:t>
            </a:r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>
            <a:off x="1435100" y="717550"/>
            <a:ext cx="927100" cy="1588"/>
          </a:xfrm>
          <a:prstGeom prst="line">
            <a:avLst/>
          </a:prstGeom>
          <a:ln w="19050">
            <a:solidFill>
              <a:srgbClr val="26EA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630238" y="717550"/>
            <a:ext cx="630237" cy="1588"/>
          </a:xfrm>
          <a:prstGeom prst="line">
            <a:avLst/>
          </a:prstGeom>
          <a:ln w="19050">
            <a:solidFill>
              <a:srgbClr val="26EA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0"/>
          <p:cNvSpPr>
            <a:spLocks noChangeArrowheads="1"/>
          </p:cNvSpPr>
          <p:nvPr/>
        </p:nvSpPr>
        <p:spPr bwMode="auto">
          <a:xfrm>
            <a:off x="280169" y="846106"/>
            <a:ext cx="66452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ru-RU" sz="1400" b="1" dirty="0" smtClean="0">
                <a:solidFill>
                  <a:srgbClr val="99FFCC"/>
                </a:solidFill>
              </a:rPr>
              <a:t>Жилые дома г.Истра</a:t>
            </a:r>
            <a:endParaRPr lang="ru-RU" sz="1300" dirty="0">
              <a:solidFill>
                <a:srgbClr val="99FFCC"/>
              </a:solidFill>
              <a:cs typeface="Times New Roman" pitchFamily="18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0" y="0"/>
            <a:ext cx="75612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1" name="Rectangle 13"/>
          <p:cNvSpPr>
            <a:spLocks noChangeArrowheads="1"/>
          </p:cNvSpPr>
          <p:nvPr/>
        </p:nvSpPr>
        <p:spPr bwMode="auto">
          <a:xfrm>
            <a:off x="5367890" y="97323"/>
            <a:ext cx="2178050" cy="608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69" tIns="49785" rIns="99569" bIns="49785">
            <a:spAutoFit/>
          </a:bodyPr>
          <a:lstStyle/>
          <a:p>
            <a:pPr>
              <a:defRPr/>
            </a:pPr>
            <a:r>
              <a:rPr lang="en-US" sz="1100" b="1" i="1" kern="1600" dirty="0">
                <a:solidFill>
                  <a:srgbClr val="26EA9B"/>
                </a:solidFill>
              </a:rPr>
              <a:t>  www.aprilvlad.ru</a:t>
            </a:r>
            <a:r>
              <a:rPr lang="ru-RU" sz="1100" b="1" i="1" kern="1600" dirty="0">
                <a:solidFill>
                  <a:srgbClr val="26EA9B"/>
                </a:solidFill>
              </a:rPr>
              <a:t>  </a:t>
            </a:r>
            <a:endParaRPr lang="ru-RU" sz="1100" b="1" i="1" kern="1600" dirty="0" smtClean="0">
              <a:solidFill>
                <a:srgbClr val="26EA9B"/>
              </a:solidFill>
            </a:endParaRPr>
          </a:p>
          <a:p>
            <a:pPr>
              <a:defRPr/>
            </a:pPr>
            <a:r>
              <a:rPr lang="en-US" sz="1100" b="1" i="1" kern="1600" dirty="0" smtClean="0">
                <a:solidFill>
                  <a:srgbClr val="26EA9B"/>
                </a:solidFill>
              </a:rPr>
              <a:t>www.aprilmontag.ru</a:t>
            </a:r>
            <a:endParaRPr lang="en-US" sz="1100" b="1" i="1" kern="1600" dirty="0">
              <a:solidFill>
                <a:srgbClr val="26EA9B"/>
              </a:solidFill>
            </a:endParaRPr>
          </a:p>
          <a:p>
            <a:pPr>
              <a:defRPr/>
            </a:pPr>
            <a:r>
              <a:rPr lang="ru-RU" sz="1100" b="1" i="1" kern="1600" dirty="0">
                <a:solidFill>
                  <a:srgbClr val="26EA9B"/>
                </a:solidFill>
              </a:rPr>
              <a:t>Тел./факс: </a:t>
            </a:r>
            <a:r>
              <a:rPr lang="ru-RU" sz="1100" b="1" i="1" kern="1600" dirty="0" smtClean="0">
                <a:solidFill>
                  <a:srgbClr val="26EA9B"/>
                </a:solidFill>
              </a:rPr>
              <a:t>54-47-01</a:t>
            </a:r>
            <a:endParaRPr lang="ru-RU" sz="1100" b="1" i="1" kern="1600" dirty="0">
              <a:solidFill>
                <a:srgbClr val="26EA9B"/>
              </a:solidFill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5383213" y="703263"/>
            <a:ext cx="1500187" cy="1587"/>
          </a:xfrm>
          <a:prstGeom prst="line">
            <a:avLst/>
          </a:prstGeom>
          <a:ln w="19050">
            <a:solidFill>
              <a:srgbClr val="26EA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10"/>
          <p:cNvSpPr>
            <a:spLocks noChangeArrowheads="1"/>
          </p:cNvSpPr>
          <p:nvPr/>
        </p:nvSpPr>
        <p:spPr bwMode="auto">
          <a:xfrm>
            <a:off x="280169" y="3132122"/>
            <a:ext cx="664527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ru-RU" sz="1300" b="1" dirty="0" smtClean="0">
                <a:cs typeface="Times New Roman" pitchFamily="18" charset="0"/>
              </a:rPr>
              <a:t>Центральная районная больница </a:t>
            </a:r>
            <a:r>
              <a:rPr lang="ru-RU" sz="1300" b="1" dirty="0" smtClean="0">
                <a:solidFill>
                  <a:srgbClr val="99FFCC"/>
                </a:solidFill>
                <a:cs typeface="Times New Roman" pitchFamily="18" charset="0"/>
              </a:rPr>
              <a:t>г.Раменское</a:t>
            </a:r>
            <a:endParaRPr lang="ru-RU" sz="1300" dirty="0">
              <a:solidFill>
                <a:srgbClr val="99FFCC"/>
              </a:solidFill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b="26158"/>
          <a:stretch>
            <a:fillRect/>
          </a:stretch>
        </p:blipFill>
        <p:spPr bwMode="auto">
          <a:xfrm>
            <a:off x="423045" y="1131858"/>
            <a:ext cx="5572164" cy="2165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Картинка 29 из 73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3045" y="3417874"/>
            <a:ext cx="2928958" cy="1955080"/>
          </a:xfrm>
          <a:prstGeom prst="rect">
            <a:avLst/>
          </a:prstGeom>
          <a:noFill/>
        </p:spPr>
      </p:pic>
      <p:pic>
        <p:nvPicPr>
          <p:cNvPr id="2054" name="Picture 6" descr="Картинка 1 из 7811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 b="5924"/>
          <a:stretch>
            <a:fillRect/>
          </a:stretch>
        </p:blipFill>
        <p:spPr bwMode="auto">
          <a:xfrm>
            <a:off x="423045" y="5775328"/>
            <a:ext cx="3000396" cy="1875871"/>
          </a:xfrm>
          <a:prstGeom prst="rect">
            <a:avLst/>
          </a:prstGeom>
          <a:noFill/>
        </p:spPr>
      </p:pic>
      <p:sp>
        <p:nvSpPr>
          <p:cNvPr id="20" name="Прямоугольник 10"/>
          <p:cNvSpPr>
            <a:spLocks noChangeArrowheads="1"/>
          </p:cNvSpPr>
          <p:nvPr/>
        </p:nvSpPr>
        <p:spPr bwMode="auto">
          <a:xfrm>
            <a:off x="351607" y="5418138"/>
            <a:ext cx="664527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ru-RU" sz="1300" b="1" dirty="0" smtClean="0">
                <a:cs typeface="Times New Roman" pitchFamily="18" charset="0"/>
              </a:rPr>
              <a:t>Областной дворец культуры г.Владимир</a:t>
            </a:r>
            <a:endParaRPr lang="ru-RU" sz="1300" dirty="0">
              <a:solidFill>
                <a:srgbClr val="99FFCC"/>
              </a:solidFill>
              <a:cs typeface="Times New Roman" pitchFamily="18" charset="0"/>
            </a:endParaRPr>
          </a:p>
        </p:txBody>
      </p:sp>
      <p:pic>
        <p:nvPicPr>
          <p:cNvPr id="2056" name="Picture 8" descr="Сбербанк России во Владимире центральный офис"/>
          <p:cNvPicPr>
            <a:picLocks noChangeAspect="1" noChangeArrowheads="1"/>
          </p:cNvPicPr>
          <p:nvPr/>
        </p:nvPicPr>
        <p:blipFill>
          <a:blip r:embed="rId7"/>
          <a:srcRect t="11789"/>
          <a:stretch>
            <a:fillRect/>
          </a:stretch>
        </p:blipFill>
        <p:spPr bwMode="auto">
          <a:xfrm>
            <a:off x="423045" y="8061344"/>
            <a:ext cx="3293654" cy="2180926"/>
          </a:xfrm>
          <a:prstGeom prst="rect">
            <a:avLst/>
          </a:prstGeom>
          <a:noFill/>
        </p:spPr>
      </p:pic>
      <p:sp>
        <p:nvSpPr>
          <p:cNvPr id="23" name="Прямоугольник 10"/>
          <p:cNvSpPr>
            <a:spLocks noChangeArrowheads="1"/>
          </p:cNvSpPr>
          <p:nvPr/>
        </p:nvSpPr>
        <p:spPr bwMode="auto">
          <a:xfrm>
            <a:off x="351607" y="7704154"/>
            <a:ext cx="664527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ru-RU" sz="1300" b="1" dirty="0" smtClean="0">
                <a:cs typeface="Times New Roman" pitchFamily="18" charset="0"/>
              </a:rPr>
              <a:t>Отделения Сбербанка России по Владимирской области</a:t>
            </a:r>
            <a:endParaRPr lang="ru-RU" sz="1300" dirty="0">
              <a:solidFill>
                <a:srgbClr val="99FFCC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flip="none" rotWithShape="1">
          <a:gsLst>
            <a:gs pos="66000">
              <a:schemeClr val="tx1"/>
            </a:gs>
            <a:gs pos="0">
              <a:schemeClr val="tx1">
                <a:alpha val="0"/>
              </a:schemeClr>
            </a:gs>
            <a:gs pos="53000">
              <a:srgbClr val="D4DEFF"/>
            </a:gs>
            <a:gs pos="3000">
              <a:srgbClr val="D4DEFF"/>
            </a:gs>
            <a:gs pos="61000">
              <a:srgbClr val="96AB94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1"/>
          <p:cNvSpPr txBox="1">
            <a:spLocks noChangeArrowheads="1"/>
          </p:cNvSpPr>
          <p:nvPr/>
        </p:nvSpPr>
        <p:spPr bwMode="auto">
          <a:xfrm>
            <a:off x="550863" y="147638"/>
            <a:ext cx="2127250" cy="69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69" tIns="49785" rIns="99569" bIns="49785">
            <a:spAutoFit/>
          </a:bodyPr>
          <a:lstStyle/>
          <a:p>
            <a:pPr defTabSz="4530725">
              <a:spcBef>
                <a:spcPct val="50000"/>
              </a:spcBef>
            </a:pPr>
            <a:r>
              <a:rPr lang="ru-RU" sz="3900" b="1" i="1">
                <a:solidFill>
                  <a:srgbClr val="FF0000"/>
                </a:solidFill>
                <a:latin typeface="Arial Black" pitchFamily="34" charset="0"/>
              </a:rPr>
              <a:t>А</a:t>
            </a:r>
            <a:r>
              <a:rPr lang="ru-RU" sz="3000" b="1" i="1">
                <a:solidFill>
                  <a:srgbClr val="26EA9B"/>
                </a:solidFill>
                <a:latin typeface="Arial Black" pitchFamily="34" charset="0"/>
              </a:rPr>
              <a:t>прель</a:t>
            </a:r>
          </a:p>
        </p:txBody>
      </p:sp>
      <p:sp>
        <p:nvSpPr>
          <p:cNvPr id="34" name="Rectangle 13"/>
          <p:cNvSpPr>
            <a:spLocks noChangeArrowheads="1"/>
          </p:cNvSpPr>
          <p:nvPr/>
        </p:nvSpPr>
        <p:spPr bwMode="auto">
          <a:xfrm>
            <a:off x="1023938" y="223838"/>
            <a:ext cx="1574800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69" tIns="49785" rIns="99569" bIns="49785">
            <a:spAutoFit/>
          </a:bodyPr>
          <a:lstStyle/>
          <a:p>
            <a:pPr>
              <a:defRPr/>
            </a:pPr>
            <a:r>
              <a:rPr lang="ru-RU" sz="900" b="1" i="1" kern="1600" spc="-109" dirty="0">
                <a:solidFill>
                  <a:srgbClr val="26EA9B"/>
                </a:solidFill>
              </a:rPr>
              <a:t>Электротехническая фирма</a:t>
            </a:r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>
            <a:off x="1435100" y="717550"/>
            <a:ext cx="927100" cy="1588"/>
          </a:xfrm>
          <a:prstGeom prst="line">
            <a:avLst/>
          </a:prstGeom>
          <a:ln w="19050">
            <a:solidFill>
              <a:srgbClr val="26EA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630238" y="717550"/>
            <a:ext cx="630237" cy="1588"/>
          </a:xfrm>
          <a:prstGeom prst="line">
            <a:avLst/>
          </a:prstGeom>
          <a:ln w="19050">
            <a:solidFill>
              <a:srgbClr val="26EA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0" y="0"/>
            <a:ext cx="75612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1" name="Rectangle 13"/>
          <p:cNvSpPr>
            <a:spLocks noChangeArrowheads="1"/>
          </p:cNvSpPr>
          <p:nvPr/>
        </p:nvSpPr>
        <p:spPr bwMode="auto">
          <a:xfrm>
            <a:off x="5367890" y="97323"/>
            <a:ext cx="2178050" cy="608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69" tIns="49785" rIns="99569" bIns="49785">
            <a:spAutoFit/>
          </a:bodyPr>
          <a:lstStyle/>
          <a:p>
            <a:pPr>
              <a:defRPr/>
            </a:pPr>
            <a:r>
              <a:rPr lang="en-US" sz="1100" b="1" i="1" kern="1600" dirty="0">
                <a:solidFill>
                  <a:srgbClr val="26EA9B"/>
                </a:solidFill>
              </a:rPr>
              <a:t>  www.aprilvlad.ru</a:t>
            </a:r>
            <a:r>
              <a:rPr lang="ru-RU" sz="1100" b="1" i="1" kern="1600" dirty="0">
                <a:solidFill>
                  <a:srgbClr val="26EA9B"/>
                </a:solidFill>
              </a:rPr>
              <a:t>  </a:t>
            </a:r>
            <a:endParaRPr lang="ru-RU" sz="1100" b="1" i="1" kern="1600" dirty="0" smtClean="0">
              <a:solidFill>
                <a:srgbClr val="26EA9B"/>
              </a:solidFill>
            </a:endParaRPr>
          </a:p>
          <a:p>
            <a:pPr>
              <a:defRPr/>
            </a:pPr>
            <a:r>
              <a:rPr lang="en-US" sz="1100" b="1" i="1" kern="1600" dirty="0" smtClean="0">
                <a:solidFill>
                  <a:srgbClr val="26EA9B"/>
                </a:solidFill>
              </a:rPr>
              <a:t>www.aprilmontag.ru</a:t>
            </a:r>
            <a:endParaRPr lang="en-US" sz="1100" b="1" i="1" kern="1600" dirty="0">
              <a:solidFill>
                <a:srgbClr val="26EA9B"/>
              </a:solidFill>
            </a:endParaRPr>
          </a:p>
          <a:p>
            <a:pPr>
              <a:defRPr/>
            </a:pPr>
            <a:r>
              <a:rPr lang="ru-RU" sz="1100" b="1" i="1" kern="1600" dirty="0">
                <a:solidFill>
                  <a:srgbClr val="26EA9B"/>
                </a:solidFill>
              </a:rPr>
              <a:t>Тел./факс: </a:t>
            </a:r>
            <a:r>
              <a:rPr lang="ru-RU" sz="1100" b="1" i="1" kern="1600" dirty="0" smtClean="0">
                <a:solidFill>
                  <a:srgbClr val="26EA9B"/>
                </a:solidFill>
              </a:rPr>
              <a:t>54-47-01</a:t>
            </a:r>
            <a:endParaRPr lang="ru-RU" sz="1100" b="1" i="1" kern="1600" dirty="0">
              <a:solidFill>
                <a:srgbClr val="26EA9B"/>
              </a:solidFill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5383213" y="703263"/>
            <a:ext cx="1500187" cy="1587"/>
          </a:xfrm>
          <a:prstGeom prst="line">
            <a:avLst/>
          </a:prstGeom>
          <a:ln w="19050">
            <a:solidFill>
              <a:srgbClr val="26EA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208732" y="5330812"/>
            <a:ext cx="557216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/>
            <a:r>
              <a:rPr lang="ru-RU" sz="1400" b="1" dirty="0" smtClean="0"/>
              <a:t>ПОВО «ВладЗерноПродукт».  Лакинская Птицефабрика</a:t>
            </a:r>
            <a:endParaRPr lang="ru-RU" sz="1400" b="1" dirty="0">
              <a:solidFill>
                <a:srgbClr val="99FFCC"/>
              </a:solidFill>
              <a:cs typeface="Times New Roman" pitchFamily="18" charset="0"/>
            </a:endParaRPr>
          </a:p>
        </p:txBody>
      </p:sp>
      <p:pic>
        <p:nvPicPr>
          <p:cNvPr id="2" name="Picture 2" descr="E:\DCIM\101MSDCF\DSC07218.JPG"/>
          <p:cNvPicPr>
            <a:picLocks noChangeAspect="1" noChangeArrowheads="1"/>
          </p:cNvPicPr>
          <p:nvPr/>
        </p:nvPicPr>
        <p:blipFill>
          <a:blip r:embed="rId2" cstate="print"/>
          <a:srcRect l="2273"/>
          <a:stretch>
            <a:fillRect/>
          </a:stretch>
        </p:blipFill>
        <p:spPr bwMode="auto">
          <a:xfrm>
            <a:off x="351607" y="1203296"/>
            <a:ext cx="2577303" cy="1758160"/>
          </a:xfrm>
          <a:prstGeom prst="rect">
            <a:avLst/>
          </a:prstGeom>
          <a:noFill/>
        </p:spPr>
      </p:pic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280169" y="846105"/>
            <a:ext cx="66452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ru-RU" sz="1400" b="1" dirty="0" smtClean="0">
                <a:solidFill>
                  <a:srgbClr val="99FFCC"/>
                </a:solidFill>
              </a:rPr>
              <a:t>Торговый центр пос. Юрьевец</a:t>
            </a:r>
            <a:endParaRPr lang="ru-RU" sz="1300" dirty="0">
              <a:solidFill>
                <a:srgbClr val="99FFCC"/>
              </a:solidFill>
              <a:cs typeface="Times New Roman" pitchFamily="18" charset="0"/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auto">
          <a:xfrm>
            <a:off x="351607" y="2989246"/>
            <a:ext cx="66452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ru-RU" sz="1400" b="1" dirty="0" smtClean="0"/>
              <a:t>ООО «Стройград».        </a:t>
            </a:r>
            <a:r>
              <a:rPr lang="ru-RU" sz="1400" b="1" dirty="0" smtClean="0">
                <a:solidFill>
                  <a:srgbClr val="99FFCC"/>
                </a:solidFill>
              </a:rPr>
              <a:t>Подземные гаражи на ул. Северная</a:t>
            </a:r>
            <a:endParaRPr lang="ru-RU" sz="1300" dirty="0">
              <a:solidFill>
                <a:srgbClr val="99FFCC"/>
              </a:solidFill>
              <a:cs typeface="Times New Roman" pitchFamily="18" charset="0"/>
            </a:endParaRPr>
          </a:p>
        </p:txBody>
      </p:sp>
      <p:pic>
        <p:nvPicPr>
          <p:cNvPr id="4" name="Picture 2" descr="C:\Users\user\Documents\АПРЕЛЬ\Портфолио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2732" y="3336918"/>
            <a:ext cx="1714512" cy="1862558"/>
          </a:xfrm>
          <a:prstGeom prst="rect">
            <a:avLst/>
          </a:prstGeom>
          <a:noFill/>
        </p:spPr>
      </p:pic>
      <p:pic>
        <p:nvPicPr>
          <p:cNvPr id="5" name="Picture 3" descr="C:\Users\user\Documents\АПРЕЛЬ\Портфолио\DSC075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6374" y="3346436"/>
            <a:ext cx="2476484" cy="1857363"/>
          </a:xfrm>
          <a:prstGeom prst="rect">
            <a:avLst/>
          </a:prstGeom>
          <a:noFill/>
        </p:spPr>
      </p:pic>
      <p:pic>
        <p:nvPicPr>
          <p:cNvPr id="1028" name="Picture 4" descr="C:\Users\user\Documents\АПРЕЛЬ\Портфолио\DSC0756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50574" y="3340072"/>
            <a:ext cx="2476505" cy="1857379"/>
          </a:xfrm>
          <a:prstGeom prst="rect">
            <a:avLst/>
          </a:prstGeom>
          <a:noFill/>
        </p:spPr>
      </p:pic>
      <p:pic>
        <p:nvPicPr>
          <p:cNvPr id="1029" name="Picture 5" descr="C:\Users\user\Documents\АПРЕЛЬ\Портфолио\DSC0755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1608" y="5688002"/>
            <a:ext cx="2643206" cy="198240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flip="none" rotWithShape="1">
          <a:gsLst>
            <a:gs pos="66000">
              <a:schemeClr val="tx1"/>
            </a:gs>
            <a:gs pos="0">
              <a:schemeClr val="tx1">
                <a:alpha val="0"/>
              </a:schemeClr>
            </a:gs>
            <a:gs pos="53000">
              <a:srgbClr val="D4DEFF"/>
            </a:gs>
            <a:gs pos="3000">
              <a:srgbClr val="D4DEFF"/>
            </a:gs>
            <a:gs pos="61000">
              <a:srgbClr val="96AB94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1"/>
          <p:cNvSpPr txBox="1">
            <a:spLocks noChangeArrowheads="1"/>
          </p:cNvSpPr>
          <p:nvPr/>
        </p:nvSpPr>
        <p:spPr bwMode="auto">
          <a:xfrm>
            <a:off x="550863" y="147638"/>
            <a:ext cx="2127250" cy="69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69" tIns="49785" rIns="99569" bIns="49785">
            <a:spAutoFit/>
          </a:bodyPr>
          <a:lstStyle/>
          <a:p>
            <a:pPr defTabSz="4530725">
              <a:spcBef>
                <a:spcPct val="50000"/>
              </a:spcBef>
            </a:pPr>
            <a:r>
              <a:rPr lang="ru-RU" sz="3900" b="1" i="1">
                <a:solidFill>
                  <a:srgbClr val="FF0000"/>
                </a:solidFill>
                <a:latin typeface="Arial Black" pitchFamily="34" charset="0"/>
              </a:rPr>
              <a:t>А</a:t>
            </a:r>
            <a:r>
              <a:rPr lang="ru-RU" sz="3000" b="1" i="1">
                <a:solidFill>
                  <a:srgbClr val="26EA9B"/>
                </a:solidFill>
                <a:latin typeface="Arial Black" pitchFamily="34" charset="0"/>
              </a:rPr>
              <a:t>прель</a:t>
            </a:r>
          </a:p>
        </p:txBody>
      </p:sp>
      <p:sp>
        <p:nvSpPr>
          <p:cNvPr id="34" name="Rectangle 13"/>
          <p:cNvSpPr>
            <a:spLocks noChangeArrowheads="1"/>
          </p:cNvSpPr>
          <p:nvPr/>
        </p:nvSpPr>
        <p:spPr bwMode="auto">
          <a:xfrm>
            <a:off x="1023938" y="223838"/>
            <a:ext cx="1574800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69" tIns="49785" rIns="99569" bIns="49785">
            <a:spAutoFit/>
          </a:bodyPr>
          <a:lstStyle/>
          <a:p>
            <a:pPr>
              <a:defRPr/>
            </a:pPr>
            <a:r>
              <a:rPr lang="ru-RU" sz="900" b="1" i="1" kern="1600" spc="-109" dirty="0">
                <a:solidFill>
                  <a:srgbClr val="26EA9B"/>
                </a:solidFill>
              </a:rPr>
              <a:t>Электротехническая фирма</a:t>
            </a:r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>
            <a:off x="1435100" y="717550"/>
            <a:ext cx="927100" cy="1588"/>
          </a:xfrm>
          <a:prstGeom prst="line">
            <a:avLst/>
          </a:prstGeom>
          <a:ln w="19050">
            <a:solidFill>
              <a:srgbClr val="26EA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630238" y="717550"/>
            <a:ext cx="630237" cy="1588"/>
          </a:xfrm>
          <a:prstGeom prst="line">
            <a:avLst/>
          </a:prstGeom>
          <a:ln w="19050">
            <a:solidFill>
              <a:srgbClr val="26EA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0" y="0"/>
            <a:ext cx="75612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1" name="Rectangle 13"/>
          <p:cNvSpPr>
            <a:spLocks noChangeArrowheads="1"/>
          </p:cNvSpPr>
          <p:nvPr/>
        </p:nvSpPr>
        <p:spPr bwMode="auto">
          <a:xfrm>
            <a:off x="5367890" y="97323"/>
            <a:ext cx="2178050" cy="608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69" tIns="49785" rIns="99569" bIns="49785">
            <a:spAutoFit/>
          </a:bodyPr>
          <a:lstStyle/>
          <a:p>
            <a:pPr>
              <a:defRPr/>
            </a:pPr>
            <a:r>
              <a:rPr lang="en-US" sz="1100" b="1" i="1" kern="1600" dirty="0">
                <a:solidFill>
                  <a:srgbClr val="26EA9B"/>
                </a:solidFill>
              </a:rPr>
              <a:t>  www.aprilvlad.ru</a:t>
            </a:r>
            <a:r>
              <a:rPr lang="ru-RU" sz="1100" b="1" i="1" kern="1600" dirty="0">
                <a:solidFill>
                  <a:srgbClr val="26EA9B"/>
                </a:solidFill>
              </a:rPr>
              <a:t>  </a:t>
            </a:r>
            <a:endParaRPr lang="ru-RU" sz="1100" b="1" i="1" kern="1600" dirty="0" smtClean="0">
              <a:solidFill>
                <a:srgbClr val="26EA9B"/>
              </a:solidFill>
            </a:endParaRPr>
          </a:p>
          <a:p>
            <a:pPr>
              <a:defRPr/>
            </a:pPr>
            <a:r>
              <a:rPr lang="en-US" sz="1100" b="1" i="1" kern="1600" dirty="0" smtClean="0">
                <a:solidFill>
                  <a:srgbClr val="26EA9B"/>
                </a:solidFill>
              </a:rPr>
              <a:t>www.aprilmontag.ru</a:t>
            </a:r>
            <a:endParaRPr lang="en-US" sz="1100" b="1" i="1" kern="1600" dirty="0">
              <a:solidFill>
                <a:srgbClr val="26EA9B"/>
              </a:solidFill>
            </a:endParaRPr>
          </a:p>
          <a:p>
            <a:pPr>
              <a:defRPr/>
            </a:pPr>
            <a:r>
              <a:rPr lang="ru-RU" sz="1100" b="1" i="1" kern="1600" dirty="0">
                <a:solidFill>
                  <a:srgbClr val="26EA9B"/>
                </a:solidFill>
              </a:rPr>
              <a:t>Тел./факс: </a:t>
            </a:r>
            <a:r>
              <a:rPr lang="ru-RU" sz="1100" b="1" i="1" kern="1600" dirty="0" smtClean="0">
                <a:solidFill>
                  <a:srgbClr val="26EA9B"/>
                </a:solidFill>
              </a:rPr>
              <a:t>54-47-01</a:t>
            </a:r>
            <a:endParaRPr lang="ru-RU" sz="1100" b="1" i="1" kern="1600" dirty="0">
              <a:solidFill>
                <a:srgbClr val="26EA9B"/>
              </a:solidFill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5383213" y="703263"/>
            <a:ext cx="1500187" cy="1587"/>
          </a:xfrm>
          <a:prstGeom prst="line">
            <a:avLst/>
          </a:prstGeom>
          <a:ln w="19050">
            <a:solidFill>
              <a:srgbClr val="26EA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280170" y="846107"/>
            <a:ext cx="31432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/>
            <a:r>
              <a:rPr lang="ru-RU" sz="1400" b="1" dirty="0" smtClean="0">
                <a:solidFill>
                  <a:srgbClr val="99FFCC"/>
                </a:solidFill>
              </a:rPr>
              <a:t>Центральный банк РФ г.Москва</a:t>
            </a:r>
            <a:endParaRPr lang="ru-RU" sz="1300" dirty="0">
              <a:solidFill>
                <a:srgbClr val="99FFCC"/>
              </a:solidFill>
              <a:cs typeface="Times New Roman" pitchFamily="18" charset="0"/>
            </a:endParaRPr>
          </a:p>
        </p:txBody>
      </p:sp>
      <p:pic>
        <p:nvPicPr>
          <p:cNvPr id="2050" name="Picture 2" descr="C:\Users\user\Documents\АПРЕЛЬ\Портфолио\фото ЦБ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1607" y="1203296"/>
            <a:ext cx="1500198" cy="2000263"/>
          </a:xfrm>
          <a:prstGeom prst="rect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>
          <a:xfrm>
            <a:off x="3709193" y="846106"/>
            <a:ext cx="35719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/>
            <a:r>
              <a:rPr lang="ru-RU" sz="1400" b="1" dirty="0" smtClean="0">
                <a:solidFill>
                  <a:srgbClr val="99FFCC"/>
                </a:solidFill>
              </a:rPr>
              <a:t>Академия МВД г.Москва</a:t>
            </a:r>
            <a:endParaRPr lang="ru-RU" sz="1400" dirty="0">
              <a:solidFill>
                <a:srgbClr val="99FFCC"/>
              </a:solidFill>
              <a:cs typeface="Times New Roman" pitchFamily="18" charset="0"/>
            </a:endParaRPr>
          </a:p>
        </p:txBody>
      </p:sp>
      <p:pic>
        <p:nvPicPr>
          <p:cNvPr id="2051" name="Picture 3" descr="C:\Users\user\Documents\АПРЕЛЬ\Портфолио\Фото по Академии из интернета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9192" y="1203296"/>
            <a:ext cx="3000395" cy="2000264"/>
          </a:xfrm>
          <a:prstGeom prst="rect">
            <a:avLst/>
          </a:prstGeom>
          <a:noFill/>
        </p:spPr>
      </p:pic>
      <p:sp>
        <p:nvSpPr>
          <p:cNvPr id="23" name="Прямоугольник 22"/>
          <p:cNvSpPr/>
          <p:nvPr/>
        </p:nvSpPr>
        <p:spPr>
          <a:xfrm>
            <a:off x="351607" y="3274998"/>
            <a:ext cx="63579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/>
            <a:r>
              <a:rPr lang="ru-RU" sz="1400" b="1" dirty="0" smtClean="0"/>
              <a:t>Детские сады г.Москва</a:t>
            </a:r>
            <a:endParaRPr lang="ru-RU" sz="1400" dirty="0">
              <a:cs typeface="Times New Roman" pitchFamily="18" charset="0"/>
            </a:endParaRPr>
          </a:p>
        </p:txBody>
      </p:sp>
      <p:pic>
        <p:nvPicPr>
          <p:cNvPr id="2052" name="Picture 4" descr="C:\Users\user\Documents\АПРЕЛЬ\Портфолио\Фото детских садов из интернета\ГБОУ Детский сад №97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3045" y="3632188"/>
            <a:ext cx="1707165" cy="1280374"/>
          </a:xfrm>
          <a:prstGeom prst="rect">
            <a:avLst/>
          </a:prstGeom>
          <a:noFill/>
        </p:spPr>
      </p:pic>
      <p:pic>
        <p:nvPicPr>
          <p:cNvPr id="2053" name="Picture 5" descr="C:\Users\user\Documents\АПРЕЛЬ\Портфолио\Фото детских садов из интернета\ГОУ Детский сад №22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37557" y="3630591"/>
            <a:ext cx="1717975" cy="1288482"/>
          </a:xfrm>
          <a:prstGeom prst="rect">
            <a:avLst/>
          </a:prstGeom>
          <a:noFill/>
        </p:spPr>
      </p:pic>
      <p:pic>
        <p:nvPicPr>
          <p:cNvPr id="2054" name="Picture 6" descr="C:\Users\user\Documents\АПРЕЛЬ\Портфолио\Фото детских садов из интернета\ГОУ Детский сад №59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38587" y="4918072"/>
            <a:ext cx="1946270" cy="1281980"/>
          </a:xfrm>
          <a:prstGeom prst="rect">
            <a:avLst/>
          </a:prstGeom>
          <a:noFill/>
        </p:spPr>
      </p:pic>
      <p:pic>
        <p:nvPicPr>
          <p:cNvPr id="4" name="Picture 7" descr="C:\Users\user\Documents\АПРЕЛЬ\Портфолио\Фото детских садов из интернета\ГОУ Детский сад №800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52069" y="3632188"/>
            <a:ext cx="1931529" cy="1285781"/>
          </a:xfrm>
          <a:prstGeom prst="rect">
            <a:avLst/>
          </a:prstGeom>
          <a:noFill/>
        </p:spPr>
      </p:pic>
      <p:pic>
        <p:nvPicPr>
          <p:cNvPr id="2056" name="Picture 8" descr="C:\Users\user\Documents\АПРЕЛЬ\Портфолио\Фото детских садов из интернета\ГОУ Детский сад №243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29580" y="4918072"/>
            <a:ext cx="1711063" cy="1280373"/>
          </a:xfrm>
          <a:prstGeom prst="rect">
            <a:avLst/>
          </a:prstGeom>
          <a:noFill/>
        </p:spPr>
      </p:pic>
      <p:pic>
        <p:nvPicPr>
          <p:cNvPr id="2057" name="Picture 9" descr="C:\Users\user\Documents\АПРЕЛЬ\Портфолио\Фото детских садов из интернета\ГОУ Детский сад №264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3045" y="4918072"/>
            <a:ext cx="1703786" cy="1277840"/>
          </a:xfrm>
          <a:prstGeom prst="rect">
            <a:avLst/>
          </a:prstGeom>
          <a:noFill/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23045" y="6775460"/>
            <a:ext cx="2540041" cy="1457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i-main-pic" descr="Картинка 142 из 14316">
            <a:hlinkClick r:id="rId11" tgtFrame="_blank"/>
          </p:cNvPr>
          <p:cNvPicPr/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423441" y="6775460"/>
            <a:ext cx="2500330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Прямоугольник 24"/>
          <p:cNvSpPr>
            <a:spLocks noChangeArrowheads="1"/>
          </p:cNvSpPr>
          <p:nvPr/>
        </p:nvSpPr>
        <p:spPr bwMode="auto">
          <a:xfrm>
            <a:off x="423045" y="6346832"/>
            <a:ext cx="66452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ru-RU" sz="1400" b="1" dirty="0" smtClean="0"/>
              <a:t>Сеть магазинов «Снежная Королева» г.Москва</a:t>
            </a:r>
            <a:endParaRPr lang="ru-RU" sz="1300" dirty="0">
              <a:cs typeface="Times New Roman" pitchFamily="18" charset="0"/>
            </a:endParaRPr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23045" y="8704286"/>
            <a:ext cx="3258325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Прямоугольник 26"/>
          <p:cNvSpPr>
            <a:spLocks noChangeArrowheads="1"/>
          </p:cNvSpPr>
          <p:nvPr/>
        </p:nvSpPr>
        <p:spPr bwMode="auto">
          <a:xfrm>
            <a:off x="423045" y="8347096"/>
            <a:ext cx="66452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ru-RU" sz="1400" b="1" dirty="0" err="1" smtClean="0"/>
              <a:t>Офисно-деловой</a:t>
            </a:r>
            <a:r>
              <a:rPr lang="ru-RU" sz="1400" b="1" dirty="0" smtClean="0"/>
              <a:t> центр г.Москва, ул. Искры</a:t>
            </a:r>
            <a:endParaRPr lang="ru-RU" sz="1400" b="1" dirty="0"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flip="none" rotWithShape="1">
          <a:gsLst>
            <a:gs pos="66000">
              <a:schemeClr val="tx1"/>
            </a:gs>
            <a:gs pos="0">
              <a:schemeClr val="tx1">
                <a:alpha val="0"/>
              </a:schemeClr>
            </a:gs>
            <a:gs pos="53000">
              <a:srgbClr val="D4DEFF"/>
            </a:gs>
            <a:gs pos="3000">
              <a:srgbClr val="D4DEFF"/>
            </a:gs>
            <a:gs pos="61000">
              <a:srgbClr val="96AB94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11"/>
          <p:cNvSpPr txBox="1">
            <a:spLocks noChangeArrowheads="1"/>
          </p:cNvSpPr>
          <p:nvPr/>
        </p:nvSpPr>
        <p:spPr bwMode="auto">
          <a:xfrm>
            <a:off x="550863" y="147638"/>
            <a:ext cx="2127250" cy="69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69" tIns="49785" rIns="99569" bIns="49785">
            <a:spAutoFit/>
          </a:bodyPr>
          <a:lstStyle/>
          <a:p>
            <a:pPr defTabSz="4530725">
              <a:spcBef>
                <a:spcPct val="50000"/>
              </a:spcBef>
            </a:pPr>
            <a:r>
              <a:rPr lang="ru-RU" sz="3900" b="1" i="1">
                <a:solidFill>
                  <a:srgbClr val="FF0000"/>
                </a:solidFill>
                <a:latin typeface="Arial Black" pitchFamily="34" charset="0"/>
              </a:rPr>
              <a:t>А</a:t>
            </a:r>
            <a:r>
              <a:rPr lang="ru-RU" sz="3000" b="1" i="1">
                <a:solidFill>
                  <a:srgbClr val="26EA9B"/>
                </a:solidFill>
                <a:latin typeface="Arial Black" pitchFamily="34" charset="0"/>
              </a:rPr>
              <a:t>прель</a:t>
            </a:r>
          </a:p>
        </p:txBody>
      </p:sp>
      <p:sp>
        <p:nvSpPr>
          <p:cNvPr id="34" name="Rectangle 13"/>
          <p:cNvSpPr>
            <a:spLocks noChangeArrowheads="1"/>
          </p:cNvSpPr>
          <p:nvPr/>
        </p:nvSpPr>
        <p:spPr bwMode="auto">
          <a:xfrm>
            <a:off x="1023938" y="223838"/>
            <a:ext cx="1574800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69" tIns="49785" rIns="99569" bIns="49785">
            <a:spAutoFit/>
          </a:bodyPr>
          <a:lstStyle/>
          <a:p>
            <a:pPr>
              <a:defRPr/>
            </a:pPr>
            <a:r>
              <a:rPr lang="ru-RU" sz="900" b="1" i="1" kern="1600" spc="-109" dirty="0">
                <a:solidFill>
                  <a:srgbClr val="26EA9B"/>
                </a:solidFill>
              </a:rPr>
              <a:t>Электротехническая фирма</a:t>
            </a:r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>
            <a:off x="1435100" y="717550"/>
            <a:ext cx="927100" cy="1588"/>
          </a:xfrm>
          <a:prstGeom prst="line">
            <a:avLst/>
          </a:prstGeom>
          <a:ln w="19050">
            <a:solidFill>
              <a:srgbClr val="26EA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630238" y="717550"/>
            <a:ext cx="630237" cy="1588"/>
          </a:xfrm>
          <a:prstGeom prst="line">
            <a:avLst/>
          </a:prstGeom>
          <a:ln w="19050">
            <a:solidFill>
              <a:srgbClr val="26EA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19" name="TextBox 15"/>
          <p:cNvSpPr txBox="1">
            <a:spLocks noChangeArrowheads="1"/>
          </p:cNvSpPr>
          <p:nvPr/>
        </p:nvSpPr>
        <p:spPr bwMode="auto">
          <a:xfrm>
            <a:off x="2779713" y="1489075"/>
            <a:ext cx="189071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69" tIns="49785" rIns="99569" bIns="49785">
            <a:spAutoFit/>
          </a:bodyPr>
          <a:lstStyle/>
          <a:p>
            <a:r>
              <a:rPr lang="ru-RU" b="1" i="1">
                <a:solidFill>
                  <a:srgbClr val="99FFCC"/>
                </a:solidFill>
              </a:rPr>
              <a:t>КОНТАКТЫ</a:t>
            </a:r>
          </a:p>
        </p:txBody>
      </p:sp>
      <p:sp>
        <p:nvSpPr>
          <p:cNvPr id="13320" name="TextBox 19"/>
          <p:cNvSpPr txBox="1">
            <a:spLocks noChangeArrowheads="1"/>
          </p:cNvSpPr>
          <p:nvPr/>
        </p:nvSpPr>
        <p:spPr bwMode="auto">
          <a:xfrm>
            <a:off x="1047750" y="2028825"/>
            <a:ext cx="5661839" cy="2085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9569" tIns="49785" rIns="99569" bIns="49785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500" i="1" dirty="0">
                <a:solidFill>
                  <a:srgbClr val="99FFCC"/>
                </a:solidFill>
              </a:rPr>
              <a:t>Адрес: 600022, г. Владимир, ул. Ставровская, д.4а</a:t>
            </a:r>
          </a:p>
          <a:p>
            <a:pPr>
              <a:lnSpc>
                <a:spcPct val="150000"/>
              </a:lnSpc>
            </a:pPr>
            <a:r>
              <a:rPr lang="ru-RU" sz="1500" i="1" dirty="0">
                <a:solidFill>
                  <a:srgbClr val="99FFCC"/>
                </a:solidFill>
              </a:rPr>
              <a:t>Тел./факс: (4922) </a:t>
            </a:r>
            <a:r>
              <a:rPr lang="ru-RU" sz="1500" i="1" dirty="0" smtClean="0">
                <a:solidFill>
                  <a:srgbClr val="99FFCC"/>
                </a:solidFill>
              </a:rPr>
              <a:t>54-47-01,</a:t>
            </a:r>
            <a:r>
              <a:rPr lang="ru-RU" sz="1600" i="1" dirty="0" smtClean="0">
                <a:solidFill>
                  <a:srgbClr val="99FFCC"/>
                </a:solidFill>
              </a:rPr>
              <a:t> </a:t>
            </a:r>
            <a:r>
              <a:rPr lang="ru-RU" sz="1500" i="1" dirty="0" smtClean="0">
                <a:solidFill>
                  <a:srgbClr val="99FFCC"/>
                </a:solidFill>
              </a:rPr>
              <a:t>54-59-67 </a:t>
            </a:r>
            <a:r>
              <a:rPr lang="ru-RU" sz="1500" i="1" dirty="0">
                <a:solidFill>
                  <a:srgbClr val="99FFCC"/>
                </a:solidFill>
              </a:rPr>
              <a:t>сот.: </a:t>
            </a:r>
            <a:r>
              <a:rPr lang="ru-RU" sz="1500" i="1" dirty="0" smtClean="0">
                <a:solidFill>
                  <a:srgbClr val="99FFCC"/>
                </a:solidFill>
              </a:rPr>
              <a:t>8-903-830-15-41</a:t>
            </a:r>
            <a:endParaRPr lang="ru-RU" sz="1500" i="1" dirty="0">
              <a:solidFill>
                <a:srgbClr val="99FFCC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500" i="1" dirty="0"/>
              <a:t>E-mail</a:t>
            </a:r>
            <a:r>
              <a:rPr lang="ru-RU" sz="1500" i="1" dirty="0"/>
              <a:t>: </a:t>
            </a:r>
            <a:r>
              <a:rPr lang="en-US" sz="1500" i="1" dirty="0"/>
              <a:t> aprilvlad@</a:t>
            </a:r>
            <a:r>
              <a:rPr lang="en-US" sz="1500" i="1" dirty="0">
                <a:solidFill>
                  <a:srgbClr val="99FFCC"/>
                </a:solidFill>
              </a:rPr>
              <a:t>mail.ru</a:t>
            </a:r>
          </a:p>
          <a:p>
            <a:pPr>
              <a:lnSpc>
                <a:spcPct val="150000"/>
              </a:lnSpc>
            </a:pPr>
            <a:r>
              <a:rPr lang="ru-RU" sz="1500" i="1" dirty="0"/>
              <a:t>Сайт: </a:t>
            </a:r>
            <a:r>
              <a:rPr lang="en-US" sz="1500" b="1" i="1" dirty="0" smtClean="0"/>
              <a:t>www.aprilvlad.</a:t>
            </a:r>
            <a:r>
              <a:rPr lang="en-US" sz="1500" b="1" i="1" dirty="0" smtClean="0">
                <a:solidFill>
                  <a:srgbClr val="99FFCC"/>
                </a:solidFill>
              </a:rPr>
              <a:t>ru</a:t>
            </a:r>
            <a:r>
              <a:rPr lang="ru-RU" sz="1500" b="1" i="1" dirty="0" smtClean="0">
                <a:solidFill>
                  <a:srgbClr val="99FFCC"/>
                </a:solidFill>
              </a:rPr>
              <a:t>, </a:t>
            </a:r>
            <a:r>
              <a:rPr lang="en-US" sz="1500" b="1" i="1" dirty="0" smtClean="0">
                <a:solidFill>
                  <a:srgbClr val="99FFCC"/>
                </a:solidFill>
              </a:rPr>
              <a:t>www.aprilmontag.ru,</a:t>
            </a:r>
          </a:p>
          <a:p>
            <a:pPr>
              <a:lnSpc>
                <a:spcPct val="150000"/>
              </a:lnSpc>
            </a:pPr>
            <a:r>
              <a:rPr lang="en-US" sz="1500" b="1" i="1" dirty="0" smtClean="0"/>
              <a:t>            www.aprilfire.ru</a:t>
            </a:r>
            <a:endParaRPr lang="ru-RU" sz="1500" b="1" i="1" dirty="0"/>
          </a:p>
          <a:p>
            <a:endParaRPr lang="ru-RU" sz="1500" i="1" dirty="0">
              <a:solidFill>
                <a:srgbClr val="99FFCC"/>
              </a:solidFill>
            </a:endParaRPr>
          </a:p>
        </p:txBody>
      </p:sp>
      <p:sp>
        <p:nvSpPr>
          <p:cNvPr id="13322" name="TextBox 20"/>
          <p:cNvSpPr txBox="1">
            <a:spLocks noChangeArrowheads="1"/>
          </p:cNvSpPr>
          <p:nvPr/>
        </p:nvSpPr>
        <p:spPr bwMode="auto">
          <a:xfrm>
            <a:off x="2422525" y="4060825"/>
            <a:ext cx="2678113" cy="37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69" tIns="49785" rIns="99569" bIns="49785">
            <a:spAutoFit/>
          </a:bodyPr>
          <a:lstStyle/>
          <a:p>
            <a:r>
              <a:rPr lang="ru-RU" b="1" i="1"/>
              <a:t>СХЕМА ПРОЕЗДА</a:t>
            </a:r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5367890" y="97323"/>
            <a:ext cx="2178050" cy="608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69" tIns="49785" rIns="99569" bIns="49785">
            <a:spAutoFit/>
          </a:bodyPr>
          <a:lstStyle/>
          <a:p>
            <a:pPr>
              <a:defRPr/>
            </a:pPr>
            <a:r>
              <a:rPr lang="en-US" sz="1100" b="1" i="1" kern="1600" dirty="0">
                <a:solidFill>
                  <a:srgbClr val="26EA9B"/>
                </a:solidFill>
              </a:rPr>
              <a:t>  www.aprilvlad.ru</a:t>
            </a:r>
            <a:r>
              <a:rPr lang="ru-RU" sz="1100" b="1" i="1" kern="1600" dirty="0">
                <a:solidFill>
                  <a:srgbClr val="26EA9B"/>
                </a:solidFill>
              </a:rPr>
              <a:t>  </a:t>
            </a:r>
            <a:endParaRPr lang="ru-RU" sz="1100" b="1" i="1" kern="1600" dirty="0" smtClean="0">
              <a:solidFill>
                <a:srgbClr val="26EA9B"/>
              </a:solidFill>
            </a:endParaRPr>
          </a:p>
          <a:p>
            <a:pPr>
              <a:defRPr/>
            </a:pPr>
            <a:r>
              <a:rPr lang="en-US" sz="1100" b="1" i="1" kern="1600" dirty="0" smtClean="0">
                <a:solidFill>
                  <a:srgbClr val="26EA9B"/>
                </a:solidFill>
              </a:rPr>
              <a:t>www.aprilmontag.ru</a:t>
            </a:r>
            <a:endParaRPr lang="en-US" sz="1100" b="1" i="1" kern="1600" dirty="0">
              <a:solidFill>
                <a:srgbClr val="26EA9B"/>
              </a:solidFill>
            </a:endParaRPr>
          </a:p>
          <a:p>
            <a:pPr>
              <a:defRPr/>
            </a:pPr>
            <a:r>
              <a:rPr lang="ru-RU" sz="1100" b="1" i="1" kern="1600" dirty="0">
                <a:solidFill>
                  <a:srgbClr val="26EA9B"/>
                </a:solidFill>
              </a:rPr>
              <a:t>Тел./факс: </a:t>
            </a:r>
            <a:r>
              <a:rPr lang="ru-RU" sz="1100" b="1" i="1" kern="1600" dirty="0" smtClean="0">
                <a:solidFill>
                  <a:srgbClr val="26EA9B"/>
                </a:solidFill>
              </a:rPr>
              <a:t>54-47-01</a:t>
            </a:r>
            <a:endParaRPr lang="ru-RU" sz="1100" b="1" i="1" kern="1600" dirty="0">
              <a:solidFill>
                <a:srgbClr val="26EA9B"/>
              </a:solidFill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5383213" y="703263"/>
            <a:ext cx="1500187" cy="1587"/>
          </a:xfrm>
          <a:prstGeom prst="line">
            <a:avLst/>
          </a:prstGeom>
          <a:ln w="19050">
            <a:solidFill>
              <a:srgbClr val="26EA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C:\Users\user\Pictures\Безымянный.png"/>
          <p:cNvPicPr>
            <a:picLocks noChangeAspect="1" noChangeArrowheads="1"/>
          </p:cNvPicPr>
          <p:nvPr/>
        </p:nvPicPr>
        <p:blipFill>
          <a:blip r:embed="rId2"/>
          <a:srcRect r="42368" b="51291"/>
          <a:stretch>
            <a:fillRect/>
          </a:stretch>
        </p:blipFill>
        <p:spPr bwMode="auto">
          <a:xfrm>
            <a:off x="351607" y="4489444"/>
            <a:ext cx="6761976" cy="321471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flip="none" rotWithShape="1">
          <a:gsLst>
            <a:gs pos="66000">
              <a:schemeClr val="tx1"/>
            </a:gs>
            <a:gs pos="0">
              <a:schemeClr val="tx1">
                <a:alpha val="0"/>
              </a:schemeClr>
            </a:gs>
            <a:gs pos="53000">
              <a:srgbClr val="D4DEFF"/>
            </a:gs>
            <a:gs pos="3000">
              <a:srgbClr val="D4DEFF"/>
            </a:gs>
            <a:gs pos="61000">
              <a:srgbClr val="96AB94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ChangeArrowheads="1"/>
          </p:cNvSpPr>
          <p:nvPr/>
        </p:nvSpPr>
        <p:spPr bwMode="auto">
          <a:xfrm>
            <a:off x="473075" y="950913"/>
            <a:ext cx="6694488" cy="894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69" tIns="49785" rIns="99569" bIns="49785" anchor="ctr">
            <a:spAutoFit/>
          </a:bodyPr>
          <a:lstStyle/>
          <a:p>
            <a:pPr algn="just"/>
            <a:r>
              <a:rPr lang="ru-RU" sz="1500" i="1" dirty="0">
                <a:solidFill>
                  <a:srgbClr val="99FFCC"/>
                </a:solidFill>
                <a:ea typeface="Times New Roman" pitchFamily="18" charset="0"/>
                <a:cs typeface="Arial" charset="0"/>
              </a:rPr>
              <a:t>   Более </a:t>
            </a:r>
            <a:r>
              <a:rPr lang="ru-RU" sz="1500" i="1" dirty="0" smtClean="0">
                <a:solidFill>
                  <a:srgbClr val="99FFCC"/>
                </a:solidFill>
                <a:ea typeface="Times New Roman" pitchFamily="18" charset="0"/>
                <a:cs typeface="Arial" charset="0"/>
              </a:rPr>
              <a:t>17 </a:t>
            </a:r>
            <a:r>
              <a:rPr lang="ru-RU" sz="1500" i="1" dirty="0">
                <a:solidFill>
                  <a:srgbClr val="99FFCC"/>
                </a:solidFill>
                <a:ea typeface="Times New Roman" pitchFamily="18" charset="0"/>
                <a:cs typeface="Arial" charset="0"/>
              </a:rPr>
              <a:t>лет</a:t>
            </a:r>
            <a:r>
              <a:rPr lang="ru-RU" sz="1500" b="1" i="1" dirty="0">
                <a:solidFill>
                  <a:srgbClr val="99FFCC"/>
                </a:solidFill>
                <a:ea typeface="Times New Roman" pitchFamily="18" charset="0"/>
                <a:cs typeface="Arial" charset="0"/>
              </a:rPr>
              <a:t> </a:t>
            </a:r>
            <a:r>
              <a:rPr lang="ru-RU" sz="1500" i="1" dirty="0">
                <a:solidFill>
                  <a:srgbClr val="99FFCC"/>
                </a:solidFill>
                <a:ea typeface="Times New Roman" pitchFamily="18" charset="0"/>
                <a:cs typeface="Arial" charset="0"/>
              </a:rPr>
              <a:t>компания </a:t>
            </a:r>
            <a:r>
              <a:rPr lang="ru-RU" sz="1500" b="1" i="1" dirty="0">
                <a:solidFill>
                  <a:srgbClr val="99FFCC"/>
                </a:solidFill>
                <a:ea typeface="Times New Roman" pitchFamily="18" charset="0"/>
                <a:cs typeface="Arial" charset="0"/>
              </a:rPr>
              <a:t>ООО "Апрель" </a:t>
            </a:r>
            <a:r>
              <a:rPr lang="ru-RU" sz="1500" i="1" dirty="0">
                <a:solidFill>
                  <a:srgbClr val="99FFCC"/>
                </a:solidFill>
                <a:ea typeface="Times New Roman" pitchFamily="18" charset="0"/>
                <a:cs typeface="Arial" charset="0"/>
              </a:rPr>
              <a:t>выполняет электромонтажные работы,  электроизмерения, проекты электроснабжения.</a:t>
            </a:r>
          </a:p>
          <a:p>
            <a:pPr algn="just" eaLnBrk="0" hangingPunct="0"/>
            <a:r>
              <a:rPr lang="ru-RU" sz="1500" i="1" dirty="0">
                <a:solidFill>
                  <a:srgbClr val="99FFCC"/>
                </a:solidFill>
                <a:ea typeface="Times New Roman" pitchFamily="18" charset="0"/>
                <a:cs typeface="Arial" charset="0"/>
              </a:rPr>
              <a:t>  </a:t>
            </a:r>
          </a:p>
          <a:p>
            <a:pPr algn="just" eaLnBrk="0" hangingPunct="0"/>
            <a:r>
              <a:rPr lang="ru-RU" sz="1500" i="1" dirty="0">
                <a:solidFill>
                  <a:srgbClr val="99FFCC"/>
                </a:solidFill>
                <a:ea typeface="Times New Roman" pitchFamily="18" charset="0"/>
                <a:cs typeface="Arial" charset="0"/>
              </a:rPr>
              <a:t>С 2001 года предприятие вплотную занимается проектированием, монтажом и обслуживанием систем противопожарной защиты, </a:t>
            </a:r>
            <a:r>
              <a:rPr lang="ru-RU" sz="1500" i="1" dirty="0" err="1">
                <a:solidFill>
                  <a:srgbClr val="99FFCC"/>
                </a:solidFill>
                <a:ea typeface="Times New Roman" pitchFamily="18" charset="0"/>
                <a:cs typeface="Arial" charset="0"/>
              </a:rPr>
              <a:t>дымоудалением</a:t>
            </a:r>
            <a:r>
              <a:rPr lang="ru-RU" sz="1500" i="1" dirty="0">
                <a:solidFill>
                  <a:srgbClr val="99FFCC"/>
                </a:solidFill>
                <a:ea typeface="Times New Roman" pitchFamily="18" charset="0"/>
                <a:cs typeface="Arial" charset="0"/>
              </a:rPr>
              <a:t>, систем видеонаблюдения, контроля и управления </a:t>
            </a:r>
            <a:r>
              <a:rPr lang="ru-RU" sz="1500" i="1" dirty="0">
                <a:ea typeface="Times New Roman" pitchFamily="18" charset="0"/>
                <a:cs typeface="Arial" charset="0"/>
              </a:rPr>
              <a:t>доступом,  охранно-</a:t>
            </a:r>
            <a:r>
              <a:rPr lang="ru-RU" sz="1500" i="1" dirty="0">
                <a:solidFill>
                  <a:srgbClr val="99FFCC"/>
                </a:solidFill>
                <a:ea typeface="Times New Roman" pitchFamily="18" charset="0"/>
                <a:cs typeface="Arial" charset="0"/>
              </a:rPr>
              <a:t>пожарной</a:t>
            </a:r>
            <a:r>
              <a:rPr lang="ru-RU" sz="1500" i="1" dirty="0">
                <a:ea typeface="Times New Roman" pitchFamily="18" charset="0"/>
                <a:cs typeface="Arial" charset="0"/>
              </a:rPr>
              <a:t> </a:t>
            </a:r>
            <a:r>
              <a:rPr lang="ru-RU" sz="1500" i="1" dirty="0">
                <a:solidFill>
                  <a:srgbClr val="99FFCC"/>
                </a:solidFill>
                <a:ea typeface="Times New Roman" pitchFamily="18" charset="0"/>
                <a:cs typeface="Arial" charset="0"/>
              </a:rPr>
              <a:t>сигнализацией.</a:t>
            </a:r>
          </a:p>
          <a:p>
            <a:pPr algn="just" eaLnBrk="0" hangingPunct="0"/>
            <a:endParaRPr lang="ru-RU" sz="1500" i="1" dirty="0">
              <a:solidFill>
                <a:srgbClr val="99FFCC"/>
              </a:solidFill>
              <a:ea typeface="Times New Roman" pitchFamily="18" charset="0"/>
              <a:cs typeface="Arial" charset="0"/>
            </a:endParaRPr>
          </a:p>
          <a:p>
            <a:pPr algn="just" eaLnBrk="0" hangingPunct="0"/>
            <a:endParaRPr lang="ru-RU" sz="1500" i="1" dirty="0">
              <a:solidFill>
                <a:srgbClr val="99FFCC"/>
              </a:solidFill>
              <a:ea typeface="Times New Roman" pitchFamily="18" charset="0"/>
              <a:cs typeface="Arial" charset="0"/>
            </a:endParaRPr>
          </a:p>
          <a:p>
            <a:pPr algn="just" eaLnBrk="0" hangingPunct="0"/>
            <a:r>
              <a:rPr lang="ru-RU" sz="1500" i="1" dirty="0">
                <a:ea typeface="Times New Roman" pitchFamily="18" charset="0"/>
                <a:cs typeface="Arial" charset="0"/>
              </a:rPr>
              <a:t>  </a:t>
            </a:r>
          </a:p>
          <a:p>
            <a:pPr algn="just" eaLnBrk="0" hangingPunct="0"/>
            <a:r>
              <a:rPr lang="ru-RU" sz="1500" i="1" dirty="0">
                <a:ea typeface="Times New Roman" pitchFamily="18" charset="0"/>
                <a:cs typeface="Arial" charset="0"/>
              </a:rPr>
              <a:t>  </a:t>
            </a:r>
          </a:p>
          <a:p>
            <a:pPr algn="just" eaLnBrk="0" hangingPunct="0"/>
            <a:endParaRPr lang="ru-RU" sz="1500" i="1" dirty="0">
              <a:solidFill>
                <a:srgbClr val="99FFCC"/>
              </a:solidFill>
              <a:ea typeface="Times New Roman" pitchFamily="18" charset="0"/>
              <a:cs typeface="Arial" charset="0"/>
            </a:endParaRPr>
          </a:p>
          <a:p>
            <a:pPr algn="just" eaLnBrk="0" hangingPunct="0"/>
            <a:endParaRPr lang="ru-RU" sz="1500" i="1" dirty="0">
              <a:solidFill>
                <a:srgbClr val="99FFCC"/>
              </a:solidFill>
              <a:ea typeface="Times New Roman" pitchFamily="18" charset="0"/>
              <a:cs typeface="Arial" charset="0"/>
            </a:endParaRPr>
          </a:p>
          <a:p>
            <a:pPr algn="just" eaLnBrk="0" hangingPunct="0"/>
            <a:endParaRPr lang="ru-RU" sz="1500" i="1" dirty="0">
              <a:solidFill>
                <a:srgbClr val="99FFCC"/>
              </a:solidFill>
              <a:ea typeface="Times New Roman" pitchFamily="18" charset="0"/>
              <a:cs typeface="Arial" charset="0"/>
            </a:endParaRPr>
          </a:p>
          <a:p>
            <a:pPr algn="just" eaLnBrk="0" hangingPunct="0"/>
            <a:endParaRPr lang="ru-RU" sz="1500" i="1" dirty="0">
              <a:solidFill>
                <a:srgbClr val="99FFCC"/>
              </a:solidFill>
              <a:ea typeface="Times New Roman" pitchFamily="18" charset="0"/>
              <a:cs typeface="Arial" charset="0"/>
            </a:endParaRPr>
          </a:p>
          <a:p>
            <a:pPr algn="just" eaLnBrk="0" hangingPunct="0"/>
            <a:endParaRPr lang="ru-RU" sz="1500" i="1" dirty="0">
              <a:solidFill>
                <a:srgbClr val="99FFCC"/>
              </a:solidFill>
              <a:ea typeface="Times New Roman" pitchFamily="18" charset="0"/>
              <a:cs typeface="Arial" charset="0"/>
            </a:endParaRPr>
          </a:p>
          <a:p>
            <a:pPr eaLnBrk="0" hangingPunct="0"/>
            <a:endParaRPr lang="ru-RU" sz="1500" i="1" dirty="0">
              <a:ea typeface="Times New Roman" pitchFamily="18" charset="0"/>
              <a:cs typeface="Arial" charset="0"/>
            </a:endParaRPr>
          </a:p>
          <a:p>
            <a:pPr eaLnBrk="0" hangingPunct="0"/>
            <a:r>
              <a:rPr lang="ru-RU" sz="1300" i="1" dirty="0">
                <a:ea typeface="Times New Roman" pitchFamily="18" charset="0"/>
                <a:cs typeface="Arial" charset="0"/>
              </a:rPr>
              <a:t>                 </a:t>
            </a:r>
            <a:endParaRPr lang="ru-RU" sz="1300" b="1" i="1" dirty="0">
              <a:ea typeface="Times New Roman" pitchFamily="18" charset="0"/>
              <a:cs typeface="Arial" charset="0"/>
            </a:endParaRPr>
          </a:p>
          <a:p>
            <a:pPr eaLnBrk="0" hangingPunct="0"/>
            <a:r>
              <a:rPr lang="ru-RU" sz="1300" b="1" i="1" dirty="0">
                <a:ea typeface="Times New Roman" pitchFamily="18" charset="0"/>
                <a:cs typeface="Arial" charset="0"/>
              </a:rPr>
              <a:t>                     </a:t>
            </a:r>
            <a:r>
              <a:rPr lang="ru-RU" sz="1100" b="1" i="1" dirty="0">
                <a:ea typeface="Times New Roman" pitchFamily="18" charset="0"/>
                <a:cs typeface="Arial" charset="0"/>
              </a:rPr>
              <a:t>Директор</a:t>
            </a:r>
          </a:p>
          <a:p>
            <a:pPr eaLnBrk="0" hangingPunct="0"/>
            <a:r>
              <a:rPr lang="ru-RU" sz="1100" b="1" i="1" dirty="0">
                <a:ea typeface="Times New Roman" pitchFamily="18" charset="0"/>
                <a:cs typeface="Arial" charset="0"/>
              </a:rPr>
              <a:t>    Коновалов Александр Валерьевич</a:t>
            </a:r>
          </a:p>
          <a:p>
            <a:pPr eaLnBrk="0" hangingPunct="0"/>
            <a:endParaRPr lang="ru-RU" sz="1500" i="1" dirty="0">
              <a:ea typeface="Times New Roman" pitchFamily="18" charset="0"/>
              <a:cs typeface="Arial" charset="0"/>
            </a:endParaRPr>
          </a:p>
          <a:p>
            <a:pPr eaLnBrk="0" hangingPunct="0"/>
            <a:r>
              <a:rPr lang="ru-RU" sz="1500" i="1" dirty="0">
                <a:ea typeface="Times New Roman" pitchFamily="18" charset="0"/>
                <a:cs typeface="Arial" charset="0"/>
              </a:rPr>
              <a:t>  </a:t>
            </a:r>
          </a:p>
          <a:p>
            <a:pPr algn="just" eaLnBrk="0" hangingPunct="0"/>
            <a:r>
              <a:rPr lang="ru-RU" sz="1500" i="1" dirty="0">
                <a:ea typeface="Times New Roman" pitchFamily="18" charset="0"/>
                <a:cs typeface="Arial" charset="0"/>
              </a:rPr>
              <a:t>Сотрудничество с нами дает ряд существенных преимуществ:</a:t>
            </a:r>
          </a:p>
          <a:p>
            <a:pPr eaLnBrk="0" hangingPunct="0"/>
            <a:r>
              <a:rPr lang="ru-RU" sz="1500" i="1" dirty="0">
                <a:solidFill>
                  <a:srgbClr val="26EA9B"/>
                </a:solidFill>
                <a:ea typeface="Times New Roman" pitchFamily="18" charset="0"/>
                <a:cs typeface="Arial" charset="0"/>
              </a:rPr>
              <a:t/>
            </a:r>
            <a:br>
              <a:rPr lang="ru-RU" sz="1500" i="1" dirty="0">
                <a:solidFill>
                  <a:srgbClr val="26EA9B"/>
                </a:solidFill>
                <a:ea typeface="Times New Roman" pitchFamily="18" charset="0"/>
                <a:cs typeface="Arial" charset="0"/>
              </a:rPr>
            </a:br>
            <a:r>
              <a:rPr lang="ru-RU" sz="1500" i="1" dirty="0">
                <a:ea typeface="Times New Roman" pitchFamily="18" charset="0"/>
                <a:cs typeface="Arial" charset="0"/>
              </a:rPr>
              <a:t>- доступные цены, рассрочки платежей, широкая система скидок;</a:t>
            </a:r>
            <a:br>
              <a:rPr lang="ru-RU" sz="1500" i="1" dirty="0">
                <a:ea typeface="Times New Roman" pitchFamily="18" charset="0"/>
                <a:cs typeface="Arial" charset="0"/>
              </a:rPr>
            </a:br>
            <a:r>
              <a:rPr lang="ru-RU" sz="1500" i="1" dirty="0">
                <a:ea typeface="Times New Roman" pitchFamily="18" charset="0"/>
                <a:cs typeface="Arial" charset="0"/>
              </a:rPr>
              <a:t>- гарантия на все виды работ;</a:t>
            </a:r>
            <a:br>
              <a:rPr lang="ru-RU" sz="1500" i="1" dirty="0">
                <a:ea typeface="Times New Roman" pitchFamily="18" charset="0"/>
                <a:cs typeface="Arial" charset="0"/>
              </a:rPr>
            </a:br>
            <a:r>
              <a:rPr lang="ru-RU" sz="1500" i="1" dirty="0">
                <a:ea typeface="Times New Roman" pitchFamily="18" charset="0"/>
                <a:cs typeface="Arial" charset="0"/>
              </a:rPr>
              <a:t>- низкие сроки выполнения любых видов работ;</a:t>
            </a:r>
            <a:br>
              <a:rPr lang="ru-RU" sz="1500" i="1" dirty="0">
                <a:ea typeface="Times New Roman" pitchFamily="18" charset="0"/>
                <a:cs typeface="Arial" charset="0"/>
              </a:rPr>
            </a:br>
            <a:r>
              <a:rPr lang="ru-RU" sz="1500" i="1" dirty="0">
                <a:ea typeface="Times New Roman" pitchFamily="18" charset="0"/>
                <a:cs typeface="Arial" charset="0"/>
              </a:rPr>
              <a:t>- контроль качества на всех стадиях работ;</a:t>
            </a:r>
            <a:br>
              <a:rPr lang="ru-RU" sz="1500" i="1" dirty="0">
                <a:ea typeface="Times New Roman" pitchFamily="18" charset="0"/>
                <a:cs typeface="Arial" charset="0"/>
              </a:rPr>
            </a:br>
            <a:r>
              <a:rPr lang="ru-RU" sz="1500" i="1" dirty="0">
                <a:ea typeface="Times New Roman" pitchFamily="18" charset="0"/>
                <a:cs typeface="Arial" charset="0"/>
              </a:rPr>
              <a:t>- 100 % лицензирование всех видов деятельности фирмы;</a:t>
            </a:r>
            <a:br>
              <a:rPr lang="ru-RU" sz="1500" i="1" dirty="0">
                <a:ea typeface="Times New Roman" pitchFamily="18" charset="0"/>
                <a:cs typeface="Arial" charset="0"/>
              </a:rPr>
            </a:br>
            <a:r>
              <a:rPr lang="ru-RU" sz="1500" i="1" dirty="0">
                <a:ea typeface="Times New Roman" pitchFamily="18" charset="0"/>
                <a:cs typeface="Arial" charset="0"/>
              </a:rPr>
              <a:t>- согласование любой технической документации;</a:t>
            </a:r>
            <a:br>
              <a:rPr lang="ru-RU" sz="1500" i="1" dirty="0">
                <a:ea typeface="Times New Roman" pitchFamily="18" charset="0"/>
                <a:cs typeface="Arial" charset="0"/>
              </a:rPr>
            </a:br>
            <a:r>
              <a:rPr lang="ru-RU" sz="1500" i="1" dirty="0">
                <a:ea typeface="Times New Roman" pitchFamily="18" charset="0"/>
                <a:cs typeface="Arial" charset="0"/>
              </a:rPr>
              <a:t>- сдача объектов;</a:t>
            </a:r>
            <a:br>
              <a:rPr lang="ru-RU" sz="1500" i="1" dirty="0">
                <a:ea typeface="Times New Roman" pitchFamily="18" charset="0"/>
                <a:cs typeface="Arial" charset="0"/>
              </a:rPr>
            </a:br>
            <a:r>
              <a:rPr lang="ru-RU" sz="1500" i="1" dirty="0">
                <a:ea typeface="Times New Roman" pitchFamily="18" charset="0"/>
                <a:cs typeface="Arial" charset="0"/>
              </a:rPr>
              <a:t>- обучение работе и текущему обслуживанию смонтированного  оборудования;</a:t>
            </a:r>
            <a:br>
              <a:rPr lang="ru-RU" sz="1500" i="1" dirty="0">
                <a:ea typeface="Times New Roman" pitchFamily="18" charset="0"/>
                <a:cs typeface="Arial" charset="0"/>
              </a:rPr>
            </a:br>
            <a:r>
              <a:rPr lang="ru-RU" sz="1500" i="1" dirty="0">
                <a:ea typeface="Times New Roman" pitchFamily="18" charset="0"/>
                <a:cs typeface="Arial" charset="0"/>
              </a:rPr>
              <a:t>- высокая техническая оснащенность предприятия;</a:t>
            </a:r>
          </a:p>
          <a:p>
            <a:pPr eaLnBrk="0" hangingPunct="0"/>
            <a:r>
              <a:rPr lang="ru-RU" sz="1500" i="1" dirty="0">
                <a:ea typeface="Times New Roman" pitchFamily="18" charset="0"/>
                <a:cs typeface="Arial" charset="0"/>
              </a:rPr>
              <a:t>- незамедлительное реагирование на все вызовы Заказчика.</a:t>
            </a:r>
            <a:r>
              <a:rPr lang="ru-RU" sz="1500" b="1" dirty="0">
                <a:ea typeface="Times New Roman" pitchFamily="18" charset="0"/>
                <a:cs typeface="Arial" charset="0"/>
              </a:rPr>
              <a:t/>
            </a:r>
            <a:br>
              <a:rPr lang="ru-RU" sz="1500" b="1" dirty="0">
                <a:ea typeface="Times New Roman" pitchFamily="18" charset="0"/>
                <a:cs typeface="Arial" charset="0"/>
              </a:rPr>
            </a:br>
            <a:r>
              <a:rPr lang="ru-RU" sz="1000" b="1" dirty="0">
                <a:solidFill>
                  <a:srgbClr val="26EA9B"/>
                </a:solidFill>
                <a:ea typeface="Times New Roman" pitchFamily="18" charset="0"/>
                <a:cs typeface="Arial" charset="0"/>
              </a:rPr>
              <a:t/>
            </a:r>
            <a:br>
              <a:rPr lang="ru-RU" sz="1000" b="1" dirty="0">
                <a:solidFill>
                  <a:srgbClr val="26EA9B"/>
                </a:solidFill>
                <a:ea typeface="Times New Roman" pitchFamily="18" charset="0"/>
                <a:cs typeface="Arial" charset="0"/>
              </a:rPr>
            </a:br>
            <a:endParaRPr lang="ru-RU" dirty="0">
              <a:solidFill>
                <a:srgbClr val="26EA9B"/>
              </a:solidFill>
              <a:ea typeface="Times New Roman" pitchFamily="18" charset="0"/>
              <a:cs typeface="Arial" charset="0"/>
            </a:endParaRPr>
          </a:p>
        </p:txBody>
      </p:sp>
      <p:sp>
        <p:nvSpPr>
          <p:cNvPr id="3075" name="Text Box 11"/>
          <p:cNvSpPr txBox="1">
            <a:spLocks noChangeArrowheads="1"/>
          </p:cNvSpPr>
          <p:nvPr/>
        </p:nvSpPr>
        <p:spPr bwMode="auto">
          <a:xfrm>
            <a:off x="550863" y="147638"/>
            <a:ext cx="2127250" cy="69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69" tIns="49785" rIns="99569" bIns="49785">
            <a:spAutoFit/>
          </a:bodyPr>
          <a:lstStyle/>
          <a:p>
            <a:pPr defTabSz="4530725">
              <a:spcBef>
                <a:spcPct val="50000"/>
              </a:spcBef>
            </a:pPr>
            <a:r>
              <a:rPr lang="ru-RU" sz="3900" b="1" i="1">
                <a:solidFill>
                  <a:srgbClr val="FF0000"/>
                </a:solidFill>
                <a:latin typeface="Arial Black" pitchFamily="34" charset="0"/>
              </a:rPr>
              <a:t>А</a:t>
            </a:r>
            <a:r>
              <a:rPr lang="ru-RU" sz="3000" b="1" i="1">
                <a:solidFill>
                  <a:srgbClr val="26EA9B"/>
                </a:solidFill>
                <a:latin typeface="Arial Black" pitchFamily="34" charset="0"/>
              </a:rPr>
              <a:t>прель</a:t>
            </a:r>
          </a:p>
        </p:txBody>
      </p:sp>
      <p:sp>
        <p:nvSpPr>
          <p:cNvPr id="4" name="Rectangle 13"/>
          <p:cNvSpPr>
            <a:spLocks noChangeArrowheads="1"/>
          </p:cNvSpPr>
          <p:nvPr/>
        </p:nvSpPr>
        <p:spPr bwMode="auto">
          <a:xfrm>
            <a:off x="1023938" y="223838"/>
            <a:ext cx="1574800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69" tIns="49785" rIns="99569" bIns="49785">
            <a:spAutoFit/>
          </a:bodyPr>
          <a:lstStyle/>
          <a:p>
            <a:pPr>
              <a:defRPr/>
            </a:pPr>
            <a:r>
              <a:rPr lang="ru-RU" sz="900" b="1" i="1" kern="1600" spc="-109" dirty="0">
                <a:solidFill>
                  <a:srgbClr val="26EA9B"/>
                </a:solidFill>
              </a:rPr>
              <a:t>Электротехническая фирма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1435100" y="717550"/>
            <a:ext cx="927100" cy="1588"/>
          </a:xfrm>
          <a:prstGeom prst="line">
            <a:avLst/>
          </a:prstGeom>
          <a:ln w="19050">
            <a:solidFill>
              <a:srgbClr val="26EA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630238" y="717550"/>
            <a:ext cx="630237" cy="1588"/>
          </a:xfrm>
          <a:prstGeom prst="line">
            <a:avLst/>
          </a:prstGeom>
          <a:ln w="19050">
            <a:solidFill>
              <a:srgbClr val="26EA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9" name="Рисунок 22" descr="DSC0364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5150" y="3132138"/>
            <a:ext cx="3024188" cy="222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0" name="Прямоугольник 23"/>
          <p:cNvSpPr>
            <a:spLocks noChangeArrowheads="1"/>
          </p:cNvSpPr>
          <p:nvPr/>
        </p:nvSpPr>
        <p:spPr bwMode="auto">
          <a:xfrm>
            <a:off x="3636963" y="2917825"/>
            <a:ext cx="3544887" cy="333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69" tIns="49785" rIns="99569" bIns="49785">
            <a:spAutoFit/>
          </a:bodyPr>
          <a:lstStyle/>
          <a:p>
            <a:pPr algn="just"/>
            <a:endParaRPr lang="ru-RU" sz="1500" i="1">
              <a:solidFill>
                <a:srgbClr val="99FFCC"/>
              </a:solidFill>
              <a:cs typeface="Times New Roman" pitchFamily="18" charset="0"/>
            </a:endParaRPr>
          </a:p>
          <a:p>
            <a:pPr algn="just"/>
            <a:r>
              <a:rPr lang="ru-RU" sz="1500" i="1">
                <a:solidFill>
                  <a:srgbClr val="99FFCC"/>
                </a:solidFill>
                <a:cs typeface="Times New Roman" pitchFamily="18" charset="0"/>
              </a:rPr>
              <a:t>За эти годы сотрудники нашей компании освоили десятки </a:t>
            </a:r>
            <a:r>
              <a:rPr lang="ru-RU" sz="1500" i="1">
                <a:cs typeface="Times New Roman" pitchFamily="18" charset="0"/>
              </a:rPr>
              <a:t>современн</a:t>
            </a:r>
            <a:r>
              <a:rPr lang="ru-RU" sz="1500" i="1">
                <a:solidFill>
                  <a:srgbClr val="99FFCC"/>
                </a:solidFill>
                <a:cs typeface="Times New Roman" pitchFamily="18" charset="0"/>
              </a:rPr>
              <a:t>ых технологий монтажа, </a:t>
            </a:r>
            <a:r>
              <a:rPr lang="ru-RU" sz="1500" i="1">
                <a:cs typeface="Times New Roman" pitchFamily="18" charset="0"/>
              </a:rPr>
              <a:t>значительно</a:t>
            </a:r>
            <a:r>
              <a:rPr lang="ru-RU" sz="1500" i="1">
                <a:solidFill>
                  <a:srgbClr val="99FFCC"/>
                </a:solidFill>
                <a:cs typeface="Times New Roman" pitchFamily="18" charset="0"/>
              </a:rPr>
              <a:t> увеличена </a:t>
            </a:r>
            <a:r>
              <a:rPr lang="ru-RU" sz="1500" i="1">
                <a:cs typeface="Times New Roman" pitchFamily="18" charset="0"/>
              </a:rPr>
              <a:t>материально-</a:t>
            </a:r>
            <a:r>
              <a:rPr lang="ru-RU" sz="1500" i="1">
                <a:solidFill>
                  <a:srgbClr val="99FFCC"/>
                </a:solidFill>
                <a:cs typeface="Times New Roman" pitchFamily="18" charset="0"/>
              </a:rPr>
              <a:t>техническая база </a:t>
            </a:r>
            <a:r>
              <a:rPr lang="ru-RU" sz="1500" i="1">
                <a:cs typeface="Times New Roman" pitchFamily="18" charset="0"/>
              </a:rPr>
              <a:t>предприятия, </a:t>
            </a:r>
            <a:r>
              <a:rPr lang="ru-RU" sz="1500" i="1">
                <a:solidFill>
                  <a:srgbClr val="99FFCC"/>
                </a:solidFill>
                <a:cs typeface="Times New Roman" pitchFamily="18" charset="0"/>
              </a:rPr>
              <a:t>закуплены высоко-</a:t>
            </a:r>
            <a:r>
              <a:rPr lang="ru-RU" sz="1500" i="1">
                <a:cs typeface="Times New Roman" pitchFamily="18" charset="0"/>
              </a:rPr>
              <a:t>производительные </a:t>
            </a:r>
            <a:r>
              <a:rPr lang="ru-RU" sz="1500" i="1">
                <a:solidFill>
                  <a:srgbClr val="99FFCC"/>
                </a:solidFill>
                <a:cs typeface="Times New Roman" pitchFamily="18" charset="0"/>
              </a:rPr>
              <a:t>инструменты и </a:t>
            </a:r>
            <a:r>
              <a:rPr lang="ru-RU" sz="1500" i="1">
                <a:cs typeface="Times New Roman" pitchFamily="18" charset="0"/>
              </a:rPr>
              <a:t>приборы,</a:t>
            </a:r>
            <a:r>
              <a:rPr lang="ru-RU" sz="1500" i="1">
                <a:solidFill>
                  <a:srgbClr val="99FFCC"/>
                </a:solidFill>
                <a:cs typeface="Times New Roman" pitchFamily="18" charset="0"/>
              </a:rPr>
              <a:t> </a:t>
            </a:r>
            <a:r>
              <a:rPr lang="ru-RU" sz="1500" i="1">
                <a:cs typeface="Times New Roman" pitchFamily="18" charset="0"/>
              </a:rPr>
              <a:t>позволяющие </a:t>
            </a:r>
            <a:r>
              <a:rPr lang="ru-RU" sz="1500" i="1">
                <a:solidFill>
                  <a:srgbClr val="99FFCC"/>
                </a:solidFill>
                <a:cs typeface="Times New Roman" pitchFamily="18" charset="0"/>
              </a:rPr>
              <a:t>быстро и </a:t>
            </a:r>
            <a:r>
              <a:rPr lang="ru-RU" sz="1500" i="1">
                <a:cs typeface="Times New Roman" pitchFamily="18" charset="0"/>
              </a:rPr>
              <a:t>качественно выполнять </a:t>
            </a:r>
            <a:r>
              <a:rPr lang="ru-RU" sz="1500" i="1">
                <a:solidFill>
                  <a:srgbClr val="99FFCC"/>
                </a:solidFill>
                <a:cs typeface="Times New Roman" pitchFamily="18" charset="0"/>
              </a:rPr>
              <a:t>работу </a:t>
            </a:r>
            <a:r>
              <a:rPr lang="ru-RU" sz="1500" i="1">
                <a:cs typeface="Times New Roman" pitchFamily="18" charset="0"/>
              </a:rPr>
              <a:t>любой сложности.</a:t>
            </a:r>
          </a:p>
          <a:p>
            <a:pPr algn="just"/>
            <a:r>
              <a:rPr lang="ru-RU" sz="1500" i="1">
                <a:cs typeface="Times New Roman" pitchFamily="18" charset="0"/>
              </a:rPr>
              <a:t>Предприятие имеет собств</a:t>
            </a:r>
            <a:r>
              <a:rPr lang="ru-RU" sz="1500" i="1">
                <a:solidFill>
                  <a:srgbClr val="99FFCC"/>
                </a:solidFill>
                <a:cs typeface="Times New Roman" pitchFamily="18" charset="0"/>
              </a:rPr>
              <a:t>енный </a:t>
            </a:r>
            <a:r>
              <a:rPr lang="ru-RU" sz="1500" i="1">
                <a:cs typeface="Times New Roman" pitchFamily="18" charset="0"/>
              </a:rPr>
              <a:t>легковой и грузо</a:t>
            </a:r>
            <a:r>
              <a:rPr lang="ru-RU" sz="1500" i="1">
                <a:solidFill>
                  <a:srgbClr val="99FFCC"/>
                </a:solidFill>
                <a:cs typeface="Times New Roman" pitchFamily="18" charset="0"/>
              </a:rPr>
              <a:t>вой </a:t>
            </a:r>
            <a:r>
              <a:rPr lang="ru-RU" sz="1500" i="1">
                <a:cs typeface="Times New Roman" pitchFamily="18" charset="0"/>
              </a:rPr>
              <a:t>автотранспорт.</a:t>
            </a:r>
            <a:endParaRPr lang="ru-RU" sz="1500"/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5367890" y="97323"/>
            <a:ext cx="2178050" cy="608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69" tIns="49785" rIns="99569" bIns="49785">
            <a:spAutoFit/>
          </a:bodyPr>
          <a:lstStyle/>
          <a:p>
            <a:pPr>
              <a:defRPr/>
            </a:pPr>
            <a:r>
              <a:rPr lang="en-US" sz="1100" b="1" i="1" kern="1600" dirty="0">
                <a:solidFill>
                  <a:srgbClr val="26EA9B"/>
                </a:solidFill>
              </a:rPr>
              <a:t>  www.aprilvlad.ru</a:t>
            </a:r>
            <a:r>
              <a:rPr lang="ru-RU" sz="1100" b="1" i="1" kern="1600" dirty="0">
                <a:solidFill>
                  <a:srgbClr val="26EA9B"/>
                </a:solidFill>
              </a:rPr>
              <a:t>  </a:t>
            </a:r>
            <a:endParaRPr lang="ru-RU" sz="1100" b="1" i="1" kern="1600" dirty="0" smtClean="0">
              <a:solidFill>
                <a:srgbClr val="26EA9B"/>
              </a:solidFill>
            </a:endParaRPr>
          </a:p>
          <a:p>
            <a:pPr>
              <a:defRPr/>
            </a:pPr>
            <a:r>
              <a:rPr lang="en-US" sz="1100" b="1" i="1" kern="1600" dirty="0" smtClean="0">
                <a:solidFill>
                  <a:srgbClr val="26EA9B"/>
                </a:solidFill>
              </a:rPr>
              <a:t>www.aprilmontag.ru</a:t>
            </a:r>
            <a:endParaRPr lang="en-US" sz="1100" b="1" i="1" kern="1600" dirty="0">
              <a:solidFill>
                <a:srgbClr val="26EA9B"/>
              </a:solidFill>
            </a:endParaRPr>
          </a:p>
          <a:p>
            <a:pPr>
              <a:defRPr/>
            </a:pPr>
            <a:r>
              <a:rPr lang="ru-RU" sz="1100" b="1" i="1" kern="1600" dirty="0">
                <a:solidFill>
                  <a:srgbClr val="26EA9B"/>
                </a:solidFill>
              </a:rPr>
              <a:t>Тел./факс: </a:t>
            </a:r>
            <a:r>
              <a:rPr lang="ru-RU" sz="1100" b="1" i="1" kern="1600" dirty="0" smtClean="0">
                <a:solidFill>
                  <a:srgbClr val="26EA9B"/>
                </a:solidFill>
              </a:rPr>
              <a:t>54-47-01</a:t>
            </a:r>
            <a:endParaRPr lang="ru-RU" sz="1100" b="1" i="1" kern="1600" dirty="0">
              <a:solidFill>
                <a:srgbClr val="26EA9B"/>
              </a:solidFill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5383213" y="703263"/>
            <a:ext cx="1500187" cy="1587"/>
          </a:xfrm>
          <a:prstGeom prst="line">
            <a:avLst/>
          </a:prstGeom>
          <a:ln w="19050">
            <a:solidFill>
              <a:srgbClr val="26EA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flip="none" rotWithShape="1">
          <a:gsLst>
            <a:gs pos="66000">
              <a:schemeClr val="tx1"/>
            </a:gs>
            <a:gs pos="0">
              <a:schemeClr val="tx1">
                <a:alpha val="0"/>
              </a:schemeClr>
            </a:gs>
            <a:gs pos="53000">
              <a:srgbClr val="D4DEFF"/>
            </a:gs>
            <a:gs pos="3000">
              <a:srgbClr val="D4DEFF"/>
            </a:gs>
            <a:gs pos="61000">
              <a:srgbClr val="96AB94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Прямоугольник 16"/>
          <p:cNvSpPr>
            <a:spLocks noChangeArrowheads="1"/>
          </p:cNvSpPr>
          <p:nvPr/>
        </p:nvSpPr>
        <p:spPr bwMode="auto">
          <a:xfrm>
            <a:off x="279400" y="3775075"/>
            <a:ext cx="6931025" cy="225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69" tIns="49785" rIns="99569" bIns="49785">
            <a:spAutoFit/>
          </a:bodyPr>
          <a:lstStyle/>
          <a:p>
            <a:pPr algn="just"/>
            <a:r>
              <a:rPr lang="ru-RU" sz="1400" i="1"/>
              <a:t>  Контроль качества осуществляется на каждом </a:t>
            </a:r>
            <a:r>
              <a:rPr lang="ru-RU" sz="1400" i="1">
                <a:solidFill>
                  <a:srgbClr val="99FFCC"/>
                </a:solidFill>
              </a:rPr>
              <a:t>этапе работ. </a:t>
            </a:r>
          </a:p>
          <a:p>
            <a:pPr algn="just"/>
            <a:r>
              <a:rPr lang="ru-RU" sz="1400" i="1"/>
              <a:t>  За 15 лет сдано в эксплуатацию более 300 объ</a:t>
            </a:r>
            <a:r>
              <a:rPr lang="ru-RU" sz="1400" i="1">
                <a:solidFill>
                  <a:srgbClr val="99FFCC"/>
                </a:solidFill>
              </a:rPr>
              <a:t>ектов самого различного </a:t>
            </a:r>
            <a:r>
              <a:rPr lang="ru-RU" sz="1400" i="1"/>
              <a:t>назначения во Владимире и Владимирской области. </a:t>
            </a:r>
          </a:p>
          <a:p>
            <a:pPr algn="just"/>
            <a:endParaRPr lang="ru-RU" sz="1400" b="1" i="1"/>
          </a:p>
          <a:p>
            <a:pPr algn="just"/>
            <a:endParaRPr lang="ru-RU" sz="1400" b="1" i="1"/>
          </a:p>
          <a:p>
            <a:pPr algn="just"/>
            <a:r>
              <a:rPr lang="ru-RU" sz="1400" b="1" i="1"/>
              <a:t>Основные направления нашей  деятельности:</a:t>
            </a:r>
          </a:p>
          <a:p>
            <a:pPr algn="just"/>
            <a:endParaRPr lang="ru-RU" sz="1400" i="1"/>
          </a:p>
          <a:p>
            <a:pPr algn="just"/>
            <a:endParaRPr lang="ru-RU" sz="1400" i="1"/>
          </a:p>
          <a:p>
            <a:pPr algn="just"/>
            <a:r>
              <a:rPr lang="ru-RU" sz="1400" i="1"/>
              <a:t> - монтаж систем внутреннего и наружного освещения жилых, промышл</a:t>
            </a:r>
            <a:r>
              <a:rPr lang="ru-RU" sz="1400" i="1">
                <a:solidFill>
                  <a:srgbClr val="99FFCC"/>
                </a:solidFill>
              </a:rPr>
              <a:t>енных </a:t>
            </a:r>
            <a:r>
              <a:rPr lang="ru-RU" sz="1400" i="1"/>
              <a:t>и административных зданий.</a:t>
            </a:r>
          </a:p>
        </p:txBody>
      </p:sp>
      <p:pic>
        <p:nvPicPr>
          <p:cNvPr id="4099" name="Picture 4" descr="uz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38738" y="4346575"/>
            <a:ext cx="1677987" cy="115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Text Box 11"/>
          <p:cNvSpPr txBox="1">
            <a:spLocks noChangeArrowheads="1"/>
          </p:cNvSpPr>
          <p:nvPr/>
        </p:nvSpPr>
        <p:spPr bwMode="auto">
          <a:xfrm>
            <a:off x="550863" y="147638"/>
            <a:ext cx="2127250" cy="69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69" tIns="49785" rIns="99569" bIns="49785">
            <a:spAutoFit/>
          </a:bodyPr>
          <a:lstStyle/>
          <a:p>
            <a:pPr defTabSz="4530725">
              <a:spcBef>
                <a:spcPct val="50000"/>
              </a:spcBef>
            </a:pPr>
            <a:r>
              <a:rPr lang="ru-RU" sz="3900" b="1" i="1">
                <a:solidFill>
                  <a:srgbClr val="FF0000"/>
                </a:solidFill>
                <a:latin typeface="Arial Black" pitchFamily="34" charset="0"/>
              </a:rPr>
              <a:t>А</a:t>
            </a:r>
            <a:r>
              <a:rPr lang="ru-RU" sz="3000" b="1" i="1">
                <a:solidFill>
                  <a:srgbClr val="26EA9B"/>
                </a:solidFill>
                <a:latin typeface="Arial Black" pitchFamily="34" charset="0"/>
              </a:rPr>
              <a:t>прель</a:t>
            </a:r>
          </a:p>
        </p:txBody>
      </p:sp>
      <p:sp>
        <p:nvSpPr>
          <p:cNvPr id="27" name="Rectangle 13"/>
          <p:cNvSpPr>
            <a:spLocks noChangeArrowheads="1"/>
          </p:cNvSpPr>
          <p:nvPr/>
        </p:nvSpPr>
        <p:spPr bwMode="auto">
          <a:xfrm>
            <a:off x="1023938" y="223838"/>
            <a:ext cx="1574800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69" tIns="49785" rIns="99569" bIns="49785">
            <a:spAutoFit/>
          </a:bodyPr>
          <a:lstStyle/>
          <a:p>
            <a:pPr>
              <a:defRPr/>
            </a:pPr>
            <a:r>
              <a:rPr lang="ru-RU" sz="900" b="1" i="1" kern="1600" spc="-109" dirty="0">
                <a:solidFill>
                  <a:srgbClr val="26EA9B"/>
                </a:solidFill>
              </a:rPr>
              <a:t>Электротехническая фирма</a:t>
            </a: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1435100" y="717550"/>
            <a:ext cx="927100" cy="1588"/>
          </a:xfrm>
          <a:prstGeom prst="line">
            <a:avLst/>
          </a:prstGeom>
          <a:ln w="19050">
            <a:solidFill>
              <a:srgbClr val="26EA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630238" y="717550"/>
            <a:ext cx="630237" cy="1588"/>
          </a:xfrm>
          <a:prstGeom prst="line">
            <a:avLst/>
          </a:prstGeom>
          <a:ln w="19050">
            <a:solidFill>
              <a:srgbClr val="26EA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4" name="Rectangle 12"/>
          <p:cNvSpPr>
            <a:spLocks noChangeArrowheads="1"/>
          </p:cNvSpPr>
          <p:nvPr/>
        </p:nvSpPr>
        <p:spPr bwMode="auto">
          <a:xfrm>
            <a:off x="314325" y="950913"/>
            <a:ext cx="701040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69" tIns="49785" rIns="99569" bIns="49785" anchor="ctr">
            <a:spAutoFit/>
          </a:bodyPr>
          <a:lstStyle/>
          <a:p>
            <a:pPr algn="just" eaLnBrk="0" hangingPunct="0"/>
            <a:r>
              <a:rPr lang="ru-RU" sz="1400" i="1">
                <a:solidFill>
                  <a:srgbClr val="99FFCC"/>
                </a:solidFill>
                <a:cs typeface="Times New Roman" pitchFamily="18" charset="0"/>
              </a:rPr>
              <a:t>   При выполнении электромонтажных и проектных работ учитываются все  пожелания Заказчика, а также требования строительных норм и правил (СНиП), правил устройств электроустановок (ПУЭ), правил техники безопасности    (ПТБ),   правил    пожарной    безопасности   (ППБ)    и    других  </a:t>
            </a:r>
            <a:endParaRPr lang="ru-RU" sz="1400" i="1">
              <a:solidFill>
                <a:srgbClr val="99FFCC"/>
              </a:solidFill>
            </a:endParaRPr>
          </a:p>
        </p:txBody>
      </p:sp>
      <p:sp>
        <p:nvSpPr>
          <p:cNvPr id="4105" name="Прямоугольник 13"/>
          <p:cNvSpPr>
            <a:spLocks noChangeArrowheads="1"/>
          </p:cNvSpPr>
          <p:nvPr/>
        </p:nvSpPr>
        <p:spPr bwMode="auto">
          <a:xfrm>
            <a:off x="2914650" y="1798638"/>
            <a:ext cx="4410075" cy="203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69" tIns="49785" rIns="99569" bIns="49785">
            <a:spAutoFit/>
          </a:bodyPr>
          <a:lstStyle/>
          <a:p>
            <a:pPr algn="just"/>
            <a:r>
              <a:rPr lang="ru-RU" sz="1400" i="1">
                <a:solidFill>
                  <a:srgbClr val="99FFCC"/>
                </a:solidFill>
                <a:cs typeface="Times New Roman" pitchFamily="18" charset="0"/>
              </a:rPr>
              <a:t>технических нормативных документов.</a:t>
            </a:r>
            <a:br>
              <a:rPr lang="ru-RU" sz="1400" i="1">
                <a:solidFill>
                  <a:srgbClr val="99FFCC"/>
                </a:solidFill>
                <a:cs typeface="Times New Roman" pitchFamily="18" charset="0"/>
              </a:rPr>
            </a:br>
            <a:r>
              <a:rPr lang="ru-RU" sz="1400" i="1">
                <a:solidFill>
                  <a:srgbClr val="99FFCC"/>
                </a:solidFill>
                <a:cs typeface="Times New Roman" pitchFamily="18" charset="0"/>
              </a:rPr>
              <a:t>  Наши специалисты помогут подобрать необходимое оборудование  и предложат  современное решение поставленной задачи. Например, использование конденсаторной установки типа КРМ  поможет Вам сократить </a:t>
            </a:r>
            <a:r>
              <a:rPr lang="ru-RU" sz="1400" i="1">
                <a:cs typeface="Times New Roman" pitchFamily="18" charset="0"/>
              </a:rPr>
              <a:t>затр</a:t>
            </a:r>
            <a:r>
              <a:rPr lang="ru-RU" sz="1400" i="1">
                <a:solidFill>
                  <a:srgbClr val="99FFCC"/>
                </a:solidFill>
                <a:cs typeface="Times New Roman" pitchFamily="18" charset="0"/>
              </a:rPr>
              <a:t>аты  на оплату электроэнергии до 30%, а </a:t>
            </a:r>
            <a:r>
              <a:rPr lang="ru-RU" sz="1400" i="1">
                <a:cs typeface="Times New Roman" pitchFamily="18" charset="0"/>
              </a:rPr>
              <a:t>также ум</a:t>
            </a:r>
            <a:r>
              <a:rPr lang="ru-RU" sz="1400" i="1">
                <a:solidFill>
                  <a:srgbClr val="99FFCC"/>
                </a:solidFill>
                <a:cs typeface="Times New Roman" pitchFamily="18" charset="0"/>
              </a:rPr>
              <a:t>еньшить нагрузку на кабеля, тем </a:t>
            </a:r>
            <a:r>
              <a:rPr lang="ru-RU" sz="1400" i="1">
                <a:cs typeface="Times New Roman" pitchFamily="18" charset="0"/>
              </a:rPr>
              <a:t>самым повыси</a:t>
            </a:r>
            <a:r>
              <a:rPr lang="ru-RU" sz="1400" i="1">
                <a:solidFill>
                  <a:srgbClr val="99FFCC"/>
                </a:solidFill>
                <a:cs typeface="Times New Roman" pitchFamily="18" charset="0"/>
              </a:rPr>
              <a:t>тся  их надежность.</a:t>
            </a:r>
          </a:p>
        </p:txBody>
      </p:sp>
      <p:sp>
        <p:nvSpPr>
          <p:cNvPr id="4106" name="Rectangle 14"/>
          <p:cNvSpPr>
            <a:spLocks noChangeArrowheads="1"/>
          </p:cNvSpPr>
          <p:nvPr/>
        </p:nvSpPr>
        <p:spPr bwMode="auto">
          <a:xfrm>
            <a:off x="2351088" y="7489825"/>
            <a:ext cx="4884737" cy="274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69" tIns="49785" rIns="99569" bIns="49785" anchor="ctr">
            <a:spAutoFit/>
          </a:bodyPr>
          <a:lstStyle/>
          <a:p>
            <a:pPr algn="just"/>
            <a:r>
              <a:rPr lang="ru-RU" sz="1400" i="1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    </a:t>
            </a:r>
            <a:r>
              <a:rPr lang="ru-RU" sz="1400" i="1">
                <a:ea typeface="Times New Roman" pitchFamily="18" charset="0"/>
                <a:cs typeface="Arial" charset="0"/>
              </a:rPr>
              <a:t>На завершающем этапе электромонтажа проводятся пусконаладочные работы по электротехническим установкам, а также</a:t>
            </a:r>
            <a:br>
              <a:rPr lang="ru-RU" sz="1400" i="1">
                <a:ea typeface="Times New Roman" pitchFamily="18" charset="0"/>
                <a:cs typeface="Arial" charset="0"/>
              </a:rPr>
            </a:br>
            <a:r>
              <a:rPr lang="ru-RU" sz="1400" i="1">
                <a:ea typeface="Times New Roman" pitchFamily="18" charset="0"/>
                <a:cs typeface="Arial" charset="0"/>
              </a:rPr>
              <a:t>электролабораторные испытания.</a:t>
            </a:r>
          </a:p>
          <a:p>
            <a:pPr algn="just"/>
            <a:endParaRPr lang="ru-RU" sz="1400" i="1">
              <a:ea typeface="Times New Roman" pitchFamily="18" charset="0"/>
              <a:cs typeface="Arial" charset="0"/>
            </a:endParaRPr>
          </a:p>
          <a:p>
            <a:pPr algn="just"/>
            <a:r>
              <a:rPr lang="ru-RU" sz="1400" i="1">
                <a:ea typeface="Times New Roman" pitchFamily="18" charset="0"/>
                <a:cs typeface="Arial" charset="0"/>
              </a:rPr>
              <a:t>В итоге - безупречная работа оборудования, подтвержденная </a:t>
            </a:r>
            <a:r>
              <a:rPr lang="ru-RU" sz="1400" b="1" i="1">
                <a:ea typeface="Times New Roman" pitchFamily="18" charset="0"/>
                <a:cs typeface="Arial" charset="0"/>
              </a:rPr>
              <a:t>нашей гарантией </a:t>
            </a:r>
            <a:r>
              <a:rPr lang="ru-RU" sz="1400" i="1">
                <a:ea typeface="Times New Roman" pitchFamily="18" charset="0"/>
                <a:cs typeface="Arial" charset="0"/>
              </a:rPr>
              <a:t>и послегарантийным обслуживанием (по согласованию с Заказчиком).</a:t>
            </a:r>
          </a:p>
          <a:p>
            <a:pPr algn="just"/>
            <a:r>
              <a:rPr lang="ru-RU" sz="1400" i="1">
                <a:ea typeface="Times New Roman" pitchFamily="18" charset="0"/>
                <a:cs typeface="Arial" charset="0"/>
              </a:rPr>
              <a:t/>
            </a:r>
            <a:br>
              <a:rPr lang="ru-RU" sz="1400" i="1">
                <a:ea typeface="Times New Roman" pitchFamily="18" charset="0"/>
                <a:cs typeface="Arial" charset="0"/>
              </a:rPr>
            </a:br>
            <a:endParaRPr lang="ru-RU" sz="1400" i="1">
              <a:ea typeface="Times New Roman" pitchFamily="18" charset="0"/>
              <a:cs typeface="Arial" charset="0"/>
            </a:endParaRPr>
          </a:p>
          <a:p>
            <a:pPr algn="just" eaLnBrk="0" hangingPunct="0"/>
            <a:endParaRPr lang="ru-RU">
              <a:ea typeface="Times New Roman" pitchFamily="18" charset="0"/>
              <a:cs typeface="Arial" charset="0"/>
            </a:endParaRPr>
          </a:p>
        </p:txBody>
      </p:sp>
      <p:pic>
        <p:nvPicPr>
          <p:cNvPr id="4109" name="Рисунок 14" descr="http://im3-tub.yandex.net/i?id=56216045&amp;tov=3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838" y="2132013"/>
            <a:ext cx="257175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0" name="Picture 16" descr="http://im5-tub.yandex.net/i?id=1181036&amp;tov=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3713" y="7561263"/>
            <a:ext cx="1714500" cy="250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1" name="Прямоугольник 16"/>
          <p:cNvSpPr>
            <a:spLocks noChangeArrowheads="1"/>
          </p:cNvSpPr>
          <p:nvPr/>
        </p:nvSpPr>
        <p:spPr bwMode="auto">
          <a:xfrm>
            <a:off x="279400" y="5775325"/>
            <a:ext cx="7073900" cy="182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69" tIns="49785" rIns="99569" bIns="49785">
            <a:spAutoFit/>
          </a:bodyPr>
          <a:lstStyle/>
          <a:p>
            <a:pPr algn="just"/>
            <a:endParaRPr lang="ru-RU" sz="1400" i="1"/>
          </a:p>
          <a:p>
            <a:pPr algn="just">
              <a:buFontTx/>
              <a:buChar char="-"/>
            </a:pPr>
            <a:r>
              <a:rPr lang="ru-RU" sz="1400" i="1"/>
              <a:t> прокладка электрических сетей, замена магистральных лин</a:t>
            </a:r>
            <a:r>
              <a:rPr lang="ru-RU" sz="1400" i="1">
                <a:solidFill>
                  <a:srgbClr val="99FFCC"/>
                </a:solidFill>
              </a:rPr>
              <a:t>ий,</a:t>
            </a:r>
            <a:r>
              <a:rPr lang="ru-RU" sz="1400" i="1"/>
              <a:t> электромонтажные работы по устройству электрических стояков;</a:t>
            </a:r>
          </a:p>
          <a:p>
            <a:pPr algn="just">
              <a:buFontTx/>
              <a:buChar char="-"/>
            </a:pPr>
            <a:endParaRPr lang="ru-RU" sz="1400" i="1"/>
          </a:p>
          <a:p>
            <a:pPr algn="just">
              <a:buFontTx/>
              <a:buChar char="-"/>
            </a:pPr>
            <a:r>
              <a:rPr lang="ru-RU" sz="1400" i="1"/>
              <a:t> электромонтаж и ремонт щитовых, установка низковольтной аппаратуры;</a:t>
            </a:r>
          </a:p>
          <a:p>
            <a:pPr algn="just">
              <a:buFontTx/>
              <a:buChar char="-"/>
            </a:pPr>
            <a:r>
              <a:rPr lang="ru-RU" sz="1400" i="1"/>
              <a:t/>
            </a:r>
            <a:br>
              <a:rPr lang="ru-RU" sz="1400" i="1"/>
            </a:br>
            <a:r>
              <a:rPr lang="ru-RU" sz="1400" i="1"/>
              <a:t>- монтаж заземляющих устройств и молниеотводов.</a:t>
            </a:r>
            <a:endParaRPr lang="ru-RU" sz="1400" i="1">
              <a:solidFill>
                <a:srgbClr val="99FFCC"/>
              </a:solidFill>
            </a:endParaRPr>
          </a:p>
          <a:p>
            <a:pPr algn="just"/>
            <a:endParaRPr lang="ru-RU" sz="1400" i="1"/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5367890" y="97323"/>
            <a:ext cx="2178050" cy="608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69" tIns="49785" rIns="99569" bIns="49785">
            <a:spAutoFit/>
          </a:bodyPr>
          <a:lstStyle/>
          <a:p>
            <a:pPr>
              <a:defRPr/>
            </a:pPr>
            <a:r>
              <a:rPr lang="en-US" sz="1100" b="1" i="1" kern="1600" dirty="0">
                <a:solidFill>
                  <a:srgbClr val="26EA9B"/>
                </a:solidFill>
              </a:rPr>
              <a:t>  www.aprilvlad.ru</a:t>
            </a:r>
            <a:r>
              <a:rPr lang="ru-RU" sz="1100" b="1" i="1" kern="1600" dirty="0">
                <a:solidFill>
                  <a:srgbClr val="26EA9B"/>
                </a:solidFill>
              </a:rPr>
              <a:t>  </a:t>
            </a:r>
            <a:endParaRPr lang="ru-RU" sz="1100" b="1" i="1" kern="1600" dirty="0" smtClean="0">
              <a:solidFill>
                <a:srgbClr val="26EA9B"/>
              </a:solidFill>
            </a:endParaRPr>
          </a:p>
          <a:p>
            <a:pPr>
              <a:defRPr/>
            </a:pPr>
            <a:r>
              <a:rPr lang="en-US" sz="1100" b="1" i="1" kern="1600" dirty="0" smtClean="0">
                <a:solidFill>
                  <a:srgbClr val="26EA9B"/>
                </a:solidFill>
              </a:rPr>
              <a:t>www.aprilmontag.ru</a:t>
            </a:r>
            <a:endParaRPr lang="en-US" sz="1100" b="1" i="1" kern="1600" dirty="0">
              <a:solidFill>
                <a:srgbClr val="26EA9B"/>
              </a:solidFill>
            </a:endParaRPr>
          </a:p>
          <a:p>
            <a:pPr>
              <a:defRPr/>
            </a:pPr>
            <a:r>
              <a:rPr lang="ru-RU" sz="1100" b="1" i="1" kern="1600" dirty="0">
                <a:solidFill>
                  <a:srgbClr val="26EA9B"/>
                </a:solidFill>
              </a:rPr>
              <a:t>Тел./факс: </a:t>
            </a:r>
            <a:r>
              <a:rPr lang="ru-RU" sz="1100" b="1" i="1" kern="1600" dirty="0" smtClean="0">
                <a:solidFill>
                  <a:srgbClr val="26EA9B"/>
                </a:solidFill>
              </a:rPr>
              <a:t>54-47-01</a:t>
            </a:r>
            <a:endParaRPr lang="ru-RU" sz="1100" b="1" i="1" kern="1600" dirty="0">
              <a:solidFill>
                <a:srgbClr val="26EA9B"/>
              </a:solidFill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5383213" y="703263"/>
            <a:ext cx="1500187" cy="1587"/>
          </a:xfrm>
          <a:prstGeom prst="line">
            <a:avLst/>
          </a:prstGeom>
          <a:ln w="19050">
            <a:solidFill>
              <a:srgbClr val="26EA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flip="none" rotWithShape="1">
          <a:gsLst>
            <a:gs pos="66000">
              <a:schemeClr val="tx1"/>
            </a:gs>
            <a:gs pos="0">
              <a:schemeClr val="tx1">
                <a:alpha val="0"/>
              </a:schemeClr>
            </a:gs>
            <a:gs pos="53000">
              <a:srgbClr val="D4DEFF"/>
            </a:gs>
            <a:gs pos="3000">
              <a:srgbClr val="D4DEFF"/>
            </a:gs>
            <a:gs pos="61000">
              <a:srgbClr val="96AB94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 descr="PERCo-TTR-04.1R Турникет эл/мех для эксплуатации в закрытых помещениях."/>
          <p:cNvPicPr>
            <a:picLocks noChangeAspect="1" noChangeArrowheads="1"/>
          </p:cNvPicPr>
          <p:nvPr/>
        </p:nvPicPr>
        <p:blipFill>
          <a:blip r:embed="rId3" r:link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3700" y="4729163"/>
            <a:ext cx="1497013" cy="127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4" descr="vidcam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83150" y="1954213"/>
            <a:ext cx="1103313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Text Box 11"/>
          <p:cNvSpPr txBox="1">
            <a:spLocks noChangeArrowheads="1"/>
          </p:cNvSpPr>
          <p:nvPr/>
        </p:nvSpPr>
        <p:spPr bwMode="auto">
          <a:xfrm>
            <a:off x="550863" y="147638"/>
            <a:ext cx="2127250" cy="69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69" tIns="49785" rIns="99569" bIns="49785">
            <a:spAutoFit/>
          </a:bodyPr>
          <a:lstStyle/>
          <a:p>
            <a:pPr defTabSz="4530725">
              <a:spcBef>
                <a:spcPct val="50000"/>
              </a:spcBef>
            </a:pPr>
            <a:r>
              <a:rPr lang="ru-RU" sz="3900" b="1" i="1">
                <a:solidFill>
                  <a:srgbClr val="FF0000"/>
                </a:solidFill>
                <a:latin typeface="Arial Black" pitchFamily="34" charset="0"/>
              </a:rPr>
              <a:t>А</a:t>
            </a:r>
            <a:r>
              <a:rPr lang="ru-RU" sz="3000" b="1" i="1">
                <a:solidFill>
                  <a:srgbClr val="26EA9B"/>
                </a:solidFill>
                <a:latin typeface="Arial Black" pitchFamily="34" charset="0"/>
              </a:rPr>
              <a:t>прель</a:t>
            </a:r>
          </a:p>
        </p:txBody>
      </p:sp>
      <p:sp>
        <p:nvSpPr>
          <p:cNvPr id="20" name="Rectangle 13"/>
          <p:cNvSpPr>
            <a:spLocks noChangeArrowheads="1"/>
          </p:cNvSpPr>
          <p:nvPr/>
        </p:nvSpPr>
        <p:spPr bwMode="auto">
          <a:xfrm>
            <a:off x="1023938" y="223838"/>
            <a:ext cx="1574800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69" tIns="49785" rIns="99569" bIns="49785">
            <a:spAutoFit/>
          </a:bodyPr>
          <a:lstStyle/>
          <a:p>
            <a:pPr>
              <a:defRPr/>
            </a:pPr>
            <a:r>
              <a:rPr lang="ru-RU" sz="900" b="1" i="1" kern="1600" spc="-109" dirty="0">
                <a:solidFill>
                  <a:srgbClr val="26EA9B"/>
                </a:solidFill>
              </a:rPr>
              <a:t>Электротехническая фирма</a:t>
            </a: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1435100" y="717550"/>
            <a:ext cx="927100" cy="1588"/>
          </a:xfrm>
          <a:prstGeom prst="line">
            <a:avLst/>
          </a:prstGeom>
          <a:ln w="19050">
            <a:solidFill>
              <a:srgbClr val="26EA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630238" y="717550"/>
            <a:ext cx="630237" cy="1588"/>
          </a:xfrm>
          <a:prstGeom prst="line">
            <a:avLst/>
          </a:prstGeom>
          <a:ln w="19050">
            <a:solidFill>
              <a:srgbClr val="26EA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8" name="Rectangle 14"/>
          <p:cNvSpPr>
            <a:spLocks noChangeArrowheads="1"/>
          </p:cNvSpPr>
          <p:nvPr/>
        </p:nvSpPr>
        <p:spPr bwMode="auto">
          <a:xfrm>
            <a:off x="236538" y="874713"/>
            <a:ext cx="7010400" cy="139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69" tIns="49785" rIns="99569" bIns="49785" anchor="ctr">
            <a:spAutoFit/>
          </a:bodyPr>
          <a:lstStyle/>
          <a:p>
            <a:pPr algn="just" eaLnBrk="0" hangingPunct="0"/>
            <a:r>
              <a:rPr lang="ru-RU" sz="1400" i="1">
                <a:solidFill>
                  <a:srgbClr val="99FFCC"/>
                </a:solidFill>
                <a:ea typeface="Times New Roman" pitchFamily="18" charset="0"/>
                <a:cs typeface="Arial" charset="0"/>
              </a:rPr>
              <a:t>   Системы безопасности на сегодняшний день являются неотъемлемой частью любого современного предприятия. Сюда могут входить охранно-пожарная сигнализация, система оповещения, система пожаротушения, дымоудаления, система видеонаблюдения, система  управления и контроля доступом. </a:t>
            </a:r>
          </a:p>
          <a:p>
            <a:pPr algn="just" eaLnBrk="0" hangingPunct="0"/>
            <a:endParaRPr lang="ru-RU" sz="1400" i="1">
              <a:solidFill>
                <a:srgbClr val="99FFCC"/>
              </a:solidFill>
              <a:ea typeface="Times New Roman" pitchFamily="18" charset="0"/>
              <a:cs typeface="Arial" charset="0"/>
            </a:endParaRPr>
          </a:p>
        </p:txBody>
      </p:sp>
      <p:sp>
        <p:nvSpPr>
          <p:cNvPr id="5129" name="Rectangle 16"/>
          <p:cNvSpPr>
            <a:spLocks noChangeArrowheads="1"/>
          </p:cNvSpPr>
          <p:nvPr/>
        </p:nvSpPr>
        <p:spPr bwMode="auto">
          <a:xfrm>
            <a:off x="236538" y="2030413"/>
            <a:ext cx="4410075" cy="225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69" tIns="49785" rIns="99569" bIns="49785" anchor="ctr">
            <a:spAutoFit/>
          </a:bodyPr>
          <a:lstStyle/>
          <a:p>
            <a:pPr algn="just" eaLnBrk="0" hangingPunct="0"/>
            <a:r>
              <a:rPr lang="ru-RU" sz="1400" i="1">
                <a:solidFill>
                  <a:srgbClr val="99FFCC"/>
                </a:solidFill>
                <a:cs typeface="Times New Roman" pitchFamily="18" charset="0"/>
              </a:rPr>
              <a:t>   В задачи </a:t>
            </a:r>
            <a:r>
              <a:rPr lang="ru-RU" sz="1400" b="1" i="1">
                <a:solidFill>
                  <a:srgbClr val="99FFCC"/>
                </a:solidFill>
                <a:cs typeface="Times New Roman" pitchFamily="18" charset="0"/>
              </a:rPr>
              <a:t>систем пожарной безопасности </a:t>
            </a:r>
            <a:r>
              <a:rPr lang="ru-RU" sz="1400" i="1">
                <a:solidFill>
                  <a:srgbClr val="99FFCC"/>
                </a:solidFill>
                <a:cs typeface="Times New Roman" pitchFamily="18" charset="0"/>
              </a:rPr>
              <a:t>входят предупреждение сотрудников и </a:t>
            </a:r>
            <a:r>
              <a:rPr lang="ru-RU" sz="1400" i="1">
                <a:cs typeface="Times New Roman" pitchFamily="18" charset="0"/>
              </a:rPr>
              <a:t>персонала</a:t>
            </a:r>
            <a:r>
              <a:rPr lang="ru-RU" sz="1400" i="1">
                <a:solidFill>
                  <a:srgbClr val="99FFCC"/>
                </a:solidFill>
                <a:cs typeface="Times New Roman" pitchFamily="18" charset="0"/>
              </a:rPr>
              <a:t> о возгораниях в здании, </a:t>
            </a:r>
            <a:r>
              <a:rPr lang="ru-RU" sz="1400" i="1">
                <a:cs typeface="Times New Roman" pitchFamily="18" charset="0"/>
              </a:rPr>
              <a:t>автоматическое</a:t>
            </a:r>
            <a:r>
              <a:rPr lang="ru-RU" sz="1400" i="1">
                <a:solidFill>
                  <a:srgbClr val="99FFCC"/>
                </a:solidFill>
                <a:cs typeface="Times New Roman" pitchFamily="18" charset="0"/>
              </a:rPr>
              <a:t> </a:t>
            </a:r>
            <a:r>
              <a:rPr lang="ru-RU" sz="1400" i="1">
                <a:cs typeface="Times New Roman" pitchFamily="18" charset="0"/>
              </a:rPr>
              <a:t>туш</a:t>
            </a:r>
            <a:r>
              <a:rPr lang="ru-RU" sz="1400" i="1">
                <a:solidFill>
                  <a:srgbClr val="99FFCC"/>
                </a:solidFill>
                <a:cs typeface="Times New Roman" pitchFamily="18" charset="0"/>
              </a:rPr>
              <a:t>ение пожаров, удаление </a:t>
            </a:r>
            <a:r>
              <a:rPr lang="ru-RU" sz="1400" i="1">
                <a:cs typeface="Times New Roman" pitchFamily="18" charset="0"/>
              </a:rPr>
              <a:t>дыма и т.д.</a:t>
            </a:r>
          </a:p>
          <a:p>
            <a:pPr algn="just" eaLnBrk="0" hangingPunct="0"/>
            <a:r>
              <a:rPr lang="ru-RU" sz="1400" i="1"/>
              <a:t>  </a:t>
            </a:r>
            <a:r>
              <a:rPr lang="ru-RU" sz="1400" b="1" i="1"/>
              <a:t>Видеонаблюдение</a:t>
            </a:r>
            <a:r>
              <a:rPr lang="ru-RU" sz="1400" i="1"/>
              <a:t> - один</a:t>
            </a:r>
            <a:r>
              <a:rPr lang="ru-RU" sz="1400" i="1">
                <a:solidFill>
                  <a:srgbClr val="99FFCC"/>
                </a:solidFill>
              </a:rPr>
              <a:t> из самых </a:t>
            </a:r>
            <a:r>
              <a:rPr lang="ru-RU" sz="1400" i="1"/>
              <a:t>эффективных</a:t>
            </a:r>
            <a:r>
              <a:rPr lang="ru-RU" sz="1400" i="1">
                <a:solidFill>
                  <a:srgbClr val="99FFCC"/>
                </a:solidFill>
              </a:rPr>
              <a:t> </a:t>
            </a:r>
            <a:r>
              <a:rPr lang="ru-RU" sz="1400" i="1"/>
              <a:t>методов</a:t>
            </a:r>
            <a:r>
              <a:rPr lang="ru-RU" sz="1400" i="1">
                <a:solidFill>
                  <a:srgbClr val="99FFCC"/>
                </a:solidFill>
              </a:rPr>
              <a:t> </a:t>
            </a:r>
            <a:r>
              <a:rPr lang="ru-RU" sz="1400" i="1"/>
              <a:t>обе</a:t>
            </a:r>
            <a:r>
              <a:rPr lang="ru-RU" sz="1400" i="1">
                <a:solidFill>
                  <a:srgbClr val="99FFCC"/>
                </a:solidFill>
              </a:rPr>
              <a:t>спечения </a:t>
            </a:r>
            <a:r>
              <a:rPr lang="ru-RU" sz="1400" i="1"/>
              <a:t>безопасности, обладающих наиболее широ</a:t>
            </a:r>
            <a:r>
              <a:rPr lang="ru-RU" sz="1400" i="1">
                <a:solidFill>
                  <a:srgbClr val="99FFCC"/>
                </a:solidFill>
              </a:rPr>
              <a:t>ким </a:t>
            </a:r>
            <a:r>
              <a:rPr lang="ru-RU" sz="1400" i="1"/>
              <a:t>спектром возможностей: непрерывностью контроля  в   любое   время  суток,  накоплением </a:t>
            </a:r>
            <a:endParaRPr lang="ru-RU" sz="1400" i="1">
              <a:solidFill>
                <a:srgbClr val="99FFCC"/>
              </a:solidFill>
            </a:endParaRPr>
          </a:p>
        </p:txBody>
      </p:sp>
      <p:sp>
        <p:nvSpPr>
          <p:cNvPr id="5130" name="Прямоугольник 16"/>
          <p:cNvSpPr>
            <a:spLocks noChangeArrowheads="1"/>
          </p:cNvSpPr>
          <p:nvPr/>
        </p:nvSpPr>
        <p:spPr bwMode="auto">
          <a:xfrm>
            <a:off x="236538" y="4189413"/>
            <a:ext cx="6931025" cy="53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69" tIns="49785" rIns="99569" bIns="49785">
            <a:spAutoFit/>
          </a:bodyPr>
          <a:lstStyle/>
          <a:p>
            <a:pPr algn="just"/>
            <a:r>
              <a:rPr lang="ru-RU" sz="1400" i="1"/>
              <a:t>информации, распознаванием и сравнением регистрир</a:t>
            </a:r>
            <a:r>
              <a:rPr lang="ru-RU" sz="1400" i="1">
                <a:solidFill>
                  <a:srgbClr val="99FFCC"/>
                </a:solidFill>
              </a:rPr>
              <a:t>уемой информации с </a:t>
            </a:r>
            <a:r>
              <a:rPr lang="ru-RU" sz="1400" i="1"/>
              <a:t>архивом и т.п.</a:t>
            </a:r>
          </a:p>
        </p:txBody>
      </p:sp>
      <p:sp>
        <p:nvSpPr>
          <p:cNvPr id="5131" name="Rectangle 19"/>
          <p:cNvSpPr>
            <a:spLocks noChangeArrowheads="1"/>
          </p:cNvSpPr>
          <p:nvPr/>
        </p:nvSpPr>
        <p:spPr bwMode="auto">
          <a:xfrm>
            <a:off x="1811338" y="4498975"/>
            <a:ext cx="5435600" cy="160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69" tIns="49785" rIns="99569" bIns="49785" anchor="ctr">
            <a:spAutoFit/>
          </a:bodyPr>
          <a:lstStyle/>
          <a:p>
            <a:pPr algn="just" eaLnBrk="0" hangingPunct="0"/>
            <a:r>
              <a:rPr lang="ru-RU" sz="1400" i="1">
                <a:cs typeface="Times New Roman" pitchFamily="18" charset="0"/>
              </a:rPr>
              <a:t> </a:t>
            </a:r>
            <a:r>
              <a:rPr lang="ru-RU" sz="1400" b="1" i="1">
                <a:cs typeface="Times New Roman" pitchFamily="18" charset="0"/>
              </a:rPr>
              <a:t>Система управления доступом </a:t>
            </a:r>
            <a:r>
              <a:rPr lang="ru-RU" sz="1400" i="1">
                <a:solidFill>
                  <a:srgbClr val="99FFCC"/>
                </a:solidFill>
                <a:cs typeface="Times New Roman" pitchFamily="18" charset="0"/>
              </a:rPr>
              <a:t>сегодня - это </a:t>
            </a:r>
            <a:r>
              <a:rPr lang="ru-RU" sz="1400" i="1">
                <a:cs typeface="Times New Roman" pitchFamily="18" charset="0"/>
              </a:rPr>
              <a:t>программно-аппаратный комплекс, включа</a:t>
            </a:r>
            <a:r>
              <a:rPr lang="ru-RU" sz="1400" i="1">
                <a:solidFill>
                  <a:srgbClr val="99FFCC"/>
                </a:solidFill>
                <a:cs typeface="Times New Roman" pitchFamily="18" charset="0"/>
              </a:rPr>
              <a:t>ющий в себя </a:t>
            </a:r>
            <a:r>
              <a:rPr lang="ru-RU" sz="1400" i="1">
                <a:cs typeface="Times New Roman" pitchFamily="18" charset="0"/>
              </a:rPr>
              <a:t>контроллеры СКУД, управляемые замки, </a:t>
            </a:r>
            <a:r>
              <a:rPr lang="ru-RU" sz="1400" i="1">
                <a:solidFill>
                  <a:srgbClr val="99FFCC"/>
                </a:solidFill>
                <a:cs typeface="Times New Roman" pitchFamily="18" charset="0"/>
              </a:rPr>
              <a:t>считыватели, </a:t>
            </a:r>
            <a:r>
              <a:rPr lang="ru-RU" sz="1400" i="1">
                <a:cs typeface="Times New Roman" pitchFamily="18" charset="0"/>
              </a:rPr>
              <a:t>турникеты, шлюзовые кабины, металлодете</a:t>
            </a:r>
            <a:r>
              <a:rPr lang="ru-RU" sz="1400" i="1">
                <a:solidFill>
                  <a:srgbClr val="99FFCC"/>
                </a:solidFill>
                <a:cs typeface="Times New Roman" pitchFamily="18" charset="0"/>
              </a:rPr>
              <a:t>кторы, а </a:t>
            </a:r>
            <a:r>
              <a:rPr lang="ru-RU" sz="1400" i="1">
                <a:cs typeface="Times New Roman" pitchFamily="18" charset="0"/>
              </a:rPr>
              <a:t>также компьютеры и программное обеспечение </a:t>
            </a:r>
            <a:r>
              <a:rPr lang="ru-RU" sz="1400" i="1">
                <a:solidFill>
                  <a:srgbClr val="99FFCC"/>
                </a:solidFill>
                <a:cs typeface="Times New Roman" pitchFamily="18" charset="0"/>
              </a:rPr>
              <a:t>верхнего </a:t>
            </a:r>
            <a:r>
              <a:rPr lang="ru-RU" sz="1400" i="1">
                <a:cs typeface="Times New Roman" pitchFamily="18" charset="0"/>
              </a:rPr>
              <a:t>уровня, облегчающее настройку, мониторинг и опера</a:t>
            </a:r>
            <a:r>
              <a:rPr lang="ru-RU" sz="1400" i="1">
                <a:solidFill>
                  <a:srgbClr val="99FFCC"/>
                </a:solidFill>
                <a:cs typeface="Times New Roman" pitchFamily="18" charset="0"/>
              </a:rPr>
              <a:t>тивное </a:t>
            </a:r>
            <a:r>
              <a:rPr lang="ru-RU" sz="1400" i="1">
                <a:cs typeface="Times New Roman" pitchFamily="18" charset="0"/>
              </a:rPr>
              <a:t>управление правами доступа персонала. </a:t>
            </a:r>
            <a:endParaRPr lang="ru-RU" sz="1400" i="1"/>
          </a:p>
        </p:txBody>
      </p:sp>
      <p:sp>
        <p:nvSpPr>
          <p:cNvPr id="5132" name="Rectangle 20"/>
          <p:cNvSpPr>
            <a:spLocks noChangeArrowheads="1"/>
          </p:cNvSpPr>
          <p:nvPr/>
        </p:nvSpPr>
        <p:spPr bwMode="auto">
          <a:xfrm>
            <a:off x="314325" y="6040438"/>
            <a:ext cx="6932613" cy="396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69" tIns="49785" rIns="99569" bIns="49785" anchor="ctr">
            <a:spAutoFit/>
          </a:bodyPr>
          <a:lstStyle/>
          <a:p>
            <a:pPr indent="247650" algn="just" eaLnBrk="0" hangingPunct="0"/>
            <a:r>
              <a:rPr lang="ru-RU" sz="1400" i="1">
                <a:ea typeface="Times New Roman" pitchFamily="18" charset="0"/>
                <a:cs typeface="Arial" charset="0"/>
              </a:rPr>
              <a:t>Все вышеперечисленные системы могут сливаться в </a:t>
            </a:r>
            <a:r>
              <a:rPr lang="ru-RU" sz="1400" i="1">
                <a:solidFill>
                  <a:srgbClr val="99FFCC"/>
                </a:solidFill>
                <a:ea typeface="Times New Roman" pitchFamily="18" charset="0"/>
                <a:cs typeface="Arial" charset="0"/>
              </a:rPr>
              <a:t>одну </a:t>
            </a:r>
            <a:r>
              <a:rPr lang="ru-RU" sz="1400" b="1" i="1">
                <a:ea typeface="Times New Roman" pitchFamily="18" charset="0"/>
                <a:cs typeface="Arial" charset="0"/>
              </a:rPr>
              <a:t>интегрированную систему безопасности. </a:t>
            </a:r>
            <a:r>
              <a:rPr lang="ru-RU" sz="1400" i="1">
                <a:ea typeface="Times New Roman" pitchFamily="18" charset="0"/>
                <a:cs typeface="Arial" charset="0"/>
              </a:rPr>
              <a:t>Она имеет ряд преимуществ:</a:t>
            </a:r>
          </a:p>
          <a:p>
            <a:pPr indent="247650" algn="just" eaLnBrk="0" hangingPunct="0"/>
            <a:r>
              <a:rPr lang="ru-RU" sz="1400" b="1" i="1">
                <a:ea typeface="Times New Roman" pitchFamily="18" charset="0"/>
                <a:cs typeface="Arial" charset="0"/>
              </a:rPr>
              <a:t>Во-первых</a:t>
            </a:r>
            <a:r>
              <a:rPr lang="ru-RU" sz="1400" i="1">
                <a:ea typeface="Times New Roman" pitchFamily="18" charset="0"/>
                <a:cs typeface="Arial" charset="0"/>
              </a:rPr>
              <a:t>, при проектировании все оборудование подбирается одной организацией и в одно время, поэтому при монтаже не возникает проблем с пуско-наладкой, совместимостью оборудования.</a:t>
            </a:r>
          </a:p>
          <a:p>
            <a:pPr indent="247650" algn="just" eaLnBrk="0" hangingPunct="0"/>
            <a:r>
              <a:rPr lang="ru-RU" sz="1400" b="1" i="1">
                <a:ea typeface="Times New Roman" pitchFamily="18" charset="0"/>
                <a:cs typeface="Arial" charset="0"/>
              </a:rPr>
              <a:t>Во-вторых</a:t>
            </a:r>
            <a:r>
              <a:rPr lang="ru-RU" sz="1400" i="1">
                <a:ea typeface="Times New Roman" pitchFamily="18" charset="0"/>
                <a:cs typeface="Arial" charset="0"/>
              </a:rPr>
              <a:t>, все узлы управления сводятся на один или несколько компьютеров, что намного упрощает работу персонала. Ведь с одного или нескольких мониторов можно увидеть информацию камер видеонаблюдения, состояния пожарной и охранной сигнализации, узлов пожаротушения, и т.д.</a:t>
            </a:r>
          </a:p>
          <a:p>
            <a:pPr indent="247650" algn="just" eaLnBrk="0" hangingPunct="0"/>
            <a:r>
              <a:rPr lang="ru-RU" sz="1400" b="1" i="1">
                <a:ea typeface="Times New Roman" pitchFamily="18" charset="0"/>
                <a:cs typeface="Arial" charset="0"/>
              </a:rPr>
              <a:t>В-третьих</a:t>
            </a:r>
            <a:r>
              <a:rPr lang="ru-RU" sz="1400" i="1">
                <a:ea typeface="Times New Roman" pitchFamily="18" charset="0"/>
                <a:cs typeface="Arial" charset="0"/>
              </a:rPr>
              <a:t>, простота обслуживания, а значит и высокая надежность системы.</a:t>
            </a:r>
          </a:p>
          <a:p>
            <a:pPr indent="247650" algn="just" eaLnBrk="0" hangingPunct="0"/>
            <a:r>
              <a:rPr lang="ru-RU" sz="1400" b="1" i="1">
                <a:ea typeface="Times New Roman" pitchFamily="18" charset="0"/>
                <a:cs typeface="Arial" charset="0"/>
              </a:rPr>
              <a:t>В-четвертых</a:t>
            </a:r>
            <a:r>
              <a:rPr lang="ru-RU" sz="1400" i="1">
                <a:ea typeface="Times New Roman" pitchFamily="18" charset="0"/>
                <a:cs typeface="Arial" charset="0"/>
              </a:rPr>
              <a:t>, экономический фактор. Стоимость интегрированной системы в реальности ниже чем в случае, если бы каждая система устанавливалась отдельно.</a:t>
            </a:r>
          </a:p>
          <a:p>
            <a:pPr indent="247650" algn="just" eaLnBrk="0" hangingPunct="0"/>
            <a:r>
              <a:rPr lang="ru-RU" sz="1400" i="1">
                <a:ea typeface="Times New Roman" pitchFamily="18" charset="0"/>
                <a:cs typeface="Arial" charset="0"/>
              </a:rPr>
              <a:t>По Вашим заказам мы готовы спроектировать и смонтировать систему безопасности любых масштабов и видов, произвести модернизацию уже существующих систем, произвести установку дополнительных элементов.</a:t>
            </a:r>
          </a:p>
          <a:p>
            <a:pPr indent="247650" algn="just" eaLnBrk="0" hangingPunct="0"/>
            <a:endParaRPr lang="ru-RU" sz="1400" i="1">
              <a:ea typeface="Times New Roman" pitchFamily="18" charset="0"/>
              <a:cs typeface="Arial" charset="0"/>
            </a:endParaRPr>
          </a:p>
        </p:txBody>
      </p:sp>
      <p:pic>
        <p:nvPicPr>
          <p:cNvPr id="5133" name="Picture 15" descr="С-2000-КС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92763" y="2724150"/>
            <a:ext cx="1522412" cy="149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4" name="Rectangle 18"/>
          <p:cNvSpPr>
            <a:spLocks noChangeArrowheads="1"/>
          </p:cNvSpPr>
          <p:nvPr/>
        </p:nvSpPr>
        <p:spPr bwMode="auto">
          <a:xfrm>
            <a:off x="0" y="0"/>
            <a:ext cx="201613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9569" tIns="49785" rIns="99569" bIns="49785" anchor="ctr">
            <a:spAutoFit/>
          </a:bodyPr>
          <a:lstStyle/>
          <a:p>
            <a:endParaRPr lang="ru-RU"/>
          </a:p>
        </p:txBody>
      </p:sp>
      <p:sp>
        <p:nvSpPr>
          <p:cNvPr id="5135" name="Rectangle 19"/>
          <p:cNvSpPr>
            <a:spLocks noChangeArrowheads="1"/>
          </p:cNvSpPr>
          <p:nvPr/>
        </p:nvSpPr>
        <p:spPr bwMode="auto">
          <a:xfrm>
            <a:off x="0" y="1028700"/>
            <a:ext cx="201613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9569" tIns="49785" rIns="99569" bIns="49785" anchor="ctr">
            <a:spAutoFit/>
          </a:bodyPr>
          <a:lstStyle/>
          <a:p>
            <a:endParaRPr lang="ru-RU"/>
          </a:p>
        </p:txBody>
      </p:sp>
      <p:sp>
        <p:nvSpPr>
          <p:cNvPr id="18" name="Rectangle 13"/>
          <p:cNvSpPr>
            <a:spLocks noChangeArrowheads="1"/>
          </p:cNvSpPr>
          <p:nvPr/>
        </p:nvSpPr>
        <p:spPr bwMode="auto">
          <a:xfrm>
            <a:off x="5367890" y="97323"/>
            <a:ext cx="2178050" cy="608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69" tIns="49785" rIns="99569" bIns="49785">
            <a:spAutoFit/>
          </a:bodyPr>
          <a:lstStyle/>
          <a:p>
            <a:pPr>
              <a:defRPr/>
            </a:pPr>
            <a:r>
              <a:rPr lang="en-US" sz="1100" b="1" i="1" kern="1600" dirty="0">
                <a:solidFill>
                  <a:srgbClr val="26EA9B"/>
                </a:solidFill>
              </a:rPr>
              <a:t>  www.aprilvlad.ru</a:t>
            </a:r>
            <a:r>
              <a:rPr lang="ru-RU" sz="1100" b="1" i="1" kern="1600" dirty="0">
                <a:solidFill>
                  <a:srgbClr val="26EA9B"/>
                </a:solidFill>
              </a:rPr>
              <a:t>  </a:t>
            </a:r>
            <a:endParaRPr lang="ru-RU" sz="1100" b="1" i="1" kern="1600" dirty="0" smtClean="0">
              <a:solidFill>
                <a:srgbClr val="26EA9B"/>
              </a:solidFill>
            </a:endParaRPr>
          </a:p>
          <a:p>
            <a:pPr>
              <a:defRPr/>
            </a:pPr>
            <a:r>
              <a:rPr lang="en-US" sz="1100" b="1" i="1" kern="1600" dirty="0" smtClean="0">
                <a:solidFill>
                  <a:srgbClr val="26EA9B"/>
                </a:solidFill>
              </a:rPr>
              <a:t>www.aprilmontag.ru</a:t>
            </a:r>
            <a:endParaRPr lang="en-US" sz="1100" b="1" i="1" kern="1600" dirty="0">
              <a:solidFill>
                <a:srgbClr val="26EA9B"/>
              </a:solidFill>
            </a:endParaRPr>
          </a:p>
          <a:p>
            <a:pPr>
              <a:defRPr/>
            </a:pPr>
            <a:r>
              <a:rPr lang="ru-RU" sz="1100" b="1" i="1" kern="1600" dirty="0">
                <a:solidFill>
                  <a:srgbClr val="26EA9B"/>
                </a:solidFill>
              </a:rPr>
              <a:t>Тел./факс: </a:t>
            </a:r>
            <a:r>
              <a:rPr lang="ru-RU" sz="1100" b="1" i="1" kern="1600" dirty="0" smtClean="0">
                <a:solidFill>
                  <a:srgbClr val="26EA9B"/>
                </a:solidFill>
              </a:rPr>
              <a:t>54-47-01</a:t>
            </a:r>
            <a:endParaRPr lang="ru-RU" sz="1100" b="1" i="1" kern="1600" dirty="0">
              <a:solidFill>
                <a:srgbClr val="26EA9B"/>
              </a:solidFill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5383213" y="703263"/>
            <a:ext cx="1500187" cy="1587"/>
          </a:xfrm>
          <a:prstGeom prst="line">
            <a:avLst/>
          </a:prstGeom>
          <a:ln w="19050">
            <a:solidFill>
              <a:srgbClr val="26EA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flip="none" rotWithShape="1">
          <a:gsLst>
            <a:gs pos="66000">
              <a:schemeClr val="tx1"/>
            </a:gs>
            <a:gs pos="0">
              <a:schemeClr val="tx1">
                <a:alpha val="0"/>
              </a:schemeClr>
            </a:gs>
            <a:gs pos="53000">
              <a:srgbClr val="D4DEFF"/>
            </a:gs>
            <a:gs pos="3000">
              <a:srgbClr val="D4DEFF"/>
            </a:gs>
            <a:gs pos="61000">
              <a:srgbClr val="96AB94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4"/>
          <p:cNvSpPr>
            <a:spLocks noChangeArrowheads="1"/>
          </p:cNvSpPr>
          <p:nvPr/>
        </p:nvSpPr>
        <p:spPr bwMode="auto">
          <a:xfrm>
            <a:off x="0" y="0"/>
            <a:ext cx="18034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9569" tIns="49785" rIns="99569" bIns="49785" anchor="ctr">
            <a:spAutoFit/>
          </a:bodyPr>
          <a:lstStyle/>
          <a:p>
            <a:pPr eaLnBrk="0" hangingPunct="0"/>
            <a:r>
              <a:rPr lang="ru-RU" sz="1200" b="1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Последние объекты:</a:t>
            </a:r>
            <a:endParaRPr lang="ru-RU" sz="700">
              <a:ea typeface="Times New Roman" pitchFamily="18" charset="0"/>
              <a:cs typeface="Arial" charset="0"/>
            </a:endParaRPr>
          </a:p>
          <a:p>
            <a:pPr eaLnBrk="0" hangingPunct="0"/>
            <a:endParaRPr lang="ru-RU">
              <a:ea typeface="Times New Roman" pitchFamily="18" charset="0"/>
              <a:cs typeface="Arial" charset="0"/>
            </a:endParaRPr>
          </a:p>
        </p:txBody>
      </p:sp>
      <p:pic>
        <p:nvPicPr>
          <p:cNvPr id="6147" name="Picture 26" descr="сдел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3075" y="1846238"/>
            <a:ext cx="2441575" cy="175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25" descr="DSC004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22675" y="1846238"/>
            <a:ext cx="2757488" cy="177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Rectangle 28"/>
          <p:cNvSpPr>
            <a:spLocks noChangeArrowheads="1"/>
          </p:cNvSpPr>
          <p:nvPr/>
        </p:nvSpPr>
        <p:spPr bwMode="auto">
          <a:xfrm>
            <a:off x="314325" y="950913"/>
            <a:ext cx="6869113" cy="117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69" tIns="49785" rIns="99569" bIns="49785" anchor="ctr">
            <a:spAutoFit/>
          </a:bodyPr>
          <a:lstStyle/>
          <a:p>
            <a:pPr algn="ctr" eaLnBrk="0" hangingPunct="0"/>
            <a:r>
              <a:rPr lang="ru-RU" sz="1300" b="1" dirty="0">
                <a:solidFill>
                  <a:srgbClr val="99FFCC"/>
                </a:solidFill>
                <a:cs typeface="Times New Roman" pitchFamily="18" charset="0"/>
              </a:rPr>
              <a:t>НАШИ </a:t>
            </a:r>
            <a:r>
              <a:rPr lang="ru-RU" sz="1300" b="1" dirty="0" smtClean="0">
                <a:solidFill>
                  <a:srgbClr val="99FFCC"/>
                </a:solidFill>
                <a:cs typeface="Times New Roman" pitchFamily="18" charset="0"/>
              </a:rPr>
              <a:t>КЛИЕНТЫ</a:t>
            </a:r>
            <a:endParaRPr lang="ru-RU" sz="1300" b="1" dirty="0">
              <a:solidFill>
                <a:srgbClr val="99FFCC"/>
              </a:solidFill>
              <a:cs typeface="Times New Roman" pitchFamily="18" charset="0"/>
            </a:endParaRPr>
          </a:p>
          <a:p>
            <a:pPr eaLnBrk="0" hangingPunct="0"/>
            <a:endParaRPr lang="ru-RU" sz="1300" b="1" dirty="0">
              <a:solidFill>
                <a:srgbClr val="99FFCC"/>
              </a:solidFill>
              <a:cs typeface="Times New Roman" pitchFamily="18" charset="0"/>
            </a:endParaRPr>
          </a:p>
          <a:p>
            <a:pPr eaLnBrk="0" hangingPunct="0"/>
            <a:r>
              <a:rPr lang="ru-RU" sz="1300" b="1" dirty="0">
                <a:solidFill>
                  <a:srgbClr val="99FFCC"/>
                </a:solidFill>
                <a:cs typeface="Times New Roman" pitchFamily="18" charset="0"/>
              </a:rPr>
              <a:t>Владимирский автовокзал, автовокзалы в г. Судогда, Камешково, Красная </a:t>
            </a:r>
            <a:r>
              <a:rPr lang="ru-RU" sz="1300" b="1" dirty="0" smtClean="0">
                <a:solidFill>
                  <a:srgbClr val="99FFCC"/>
                </a:solidFill>
                <a:cs typeface="Times New Roman" pitchFamily="18" charset="0"/>
              </a:rPr>
              <a:t>Горбатка</a:t>
            </a:r>
            <a:endParaRPr lang="ru-RU" sz="700" dirty="0">
              <a:solidFill>
                <a:srgbClr val="99FFCC"/>
              </a:solidFill>
            </a:endParaRPr>
          </a:p>
          <a:p>
            <a:pPr eaLnBrk="0" hangingPunct="0"/>
            <a:endParaRPr lang="ru-RU" dirty="0"/>
          </a:p>
        </p:txBody>
      </p:sp>
      <p:sp>
        <p:nvSpPr>
          <p:cNvPr id="6150" name="Rectangle 29"/>
          <p:cNvSpPr>
            <a:spLocks noChangeArrowheads="1"/>
          </p:cNvSpPr>
          <p:nvPr/>
        </p:nvSpPr>
        <p:spPr bwMode="auto">
          <a:xfrm>
            <a:off x="422275" y="3703626"/>
            <a:ext cx="6853238" cy="4640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69" tIns="49785" rIns="99569" bIns="49785" anchor="ctr">
            <a:spAutoFit/>
          </a:bodyPr>
          <a:lstStyle/>
          <a:p>
            <a:pPr algn="just" eaLnBrk="0" hangingPunct="0"/>
            <a:r>
              <a:rPr lang="ru-RU" sz="1300" b="1" dirty="0" smtClean="0">
                <a:cs typeface="Times New Roman" pitchFamily="18" charset="0"/>
              </a:rPr>
              <a:t>ОАО </a:t>
            </a:r>
            <a:r>
              <a:rPr lang="ru-RU" sz="1300" b="1" dirty="0">
                <a:cs typeface="Times New Roman" pitchFamily="18" charset="0"/>
              </a:rPr>
              <a:t>«Владимирский </a:t>
            </a:r>
            <a:r>
              <a:rPr lang="ru-RU" sz="1300" b="1" dirty="0" err="1">
                <a:cs typeface="Times New Roman" pitchFamily="18" charset="0"/>
              </a:rPr>
              <a:t>хлебокомбинат</a:t>
            </a:r>
            <a:r>
              <a:rPr lang="ru-RU" sz="1300" dirty="0" smtClean="0">
                <a:cs typeface="Times New Roman" pitchFamily="18" charset="0"/>
              </a:rPr>
              <a:t>», </a:t>
            </a:r>
            <a:r>
              <a:rPr lang="ru-RU" sz="1300" b="1" dirty="0" smtClean="0">
                <a:solidFill>
                  <a:srgbClr val="99FFCC"/>
                </a:solidFill>
                <a:cs typeface="Times New Roman" pitchFamily="18" charset="0"/>
              </a:rPr>
              <a:t>ОАО «</a:t>
            </a:r>
            <a:r>
              <a:rPr lang="ru-RU" sz="1300" b="1" dirty="0" err="1" smtClean="0">
                <a:solidFill>
                  <a:srgbClr val="99FFCC"/>
                </a:solidFill>
                <a:cs typeface="Times New Roman" pitchFamily="18" charset="0"/>
              </a:rPr>
              <a:t>Ковровхлебопродукт</a:t>
            </a:r>
            <a:r>
              <a:rPr lang="ru-RU" sz="1300" b="1" dirty="0" smtClean="0">
                <a:solidFill>
                  <a:srgbClr val="99FFCC"/>
                </a:solidFill>
                <a:cs typeface="Times New Roman" pitchFamily="18" charset="0"/>
              </a:rPr>
              <a:t>»</a:t>
            </a:r>
            <a:endParaRPr lang="ru-RU" sz="1300" dirty="0" smtClean="0">
              <a:solidFill>
                <a:srgbClr val="99FFCC"/>
              </a:solidFill>
              <a:cs typeface="Times New Roman" pitchFamily="18" charset="0"/>
            </a:endParaRPr>
          </a:p>
          <a:p>
            <a:pPr algn="just" eaLnBrk="0" hangingPunct="0"/>
            <a:endParaRPr lang="en-US" sz="1300" dirty="0" smtClean="0">
              <a:solidFill>
                <a:srgbClr val="99FFCC"/>
              </a:solidFill>
              <a:cs typeface="Times New Roman" pitchFamily="18" charset="0"/>
            </a:endParaRPr>
          </a:p>
          <a:p>
            <a:pPr algn="just" eaLnBrk="0" hangingPunct="0"/>
            <a:endParaRPr lang="en-US" sz="1300" dirty="0">
              <a:cs typeface="Times New Roman" pitchFamily="18" charset="0"/>
            </a:endParaRPr>
          </a:p>
          <a:p>
            <a:pPr algn="just" eaLnBrk="0" hangingPunct="0"/>
            <a:endParaRPr lang="en-US" sz="1300" dirty="0" smtClean="0">
              <a:cs typeface="Times New Roman" pitchFamily="18" charset="0"/>
            </a:endParaRPr>
          </a:p>
          <a:p>
            <a:pPr algn="just" eaLnBrk="0" hangingPunct="0"/>
            <a:endParaRPr lang="en-US" sz="1300" dirty="0">
              <a:cs typeface="Times New Roman" pitchFamily="18" charset="0"/>
            </a:endParaRPr>
          </a:p>
          <a:p>
            <a:pPr algn="just" eaLnBrk="0" hangingPunct="0"/>
            <a:endParaRPr lang="en-US" sz="1300" dirty="0" smtClean="0">
              <a:cs typeface="Times New Roman" pitchFamily="18" charset="0"/>
            </a:endParaRPr>
          </a:p>
          <a:p>
            <a:pPr algn="just" eaLnBrk="0" hangingPunct="0"/>
            <a:endParaRPr lang="en-US" sz="1300" dirty="0">
              <a:cs typeface="Times New Roman" pitchFamily="18" charset="0"/>
            </a:endParaRPr>
          </a:p>
          <a:p>
            <a:pPr algn="just" eaLnBrk="0" hangingPunct="0"/>
            <a:endParaRPr lang="en-US" sz="1300" dirty="0" smtClean="0">
              <a:cs typeface="Times New Roman" pitchFamily="18" charset="0"/>
            </a:endParaRPr>
          </a:p>
          <a:p>
            <a:pPr algn="just" eaLnBrk="0" hangingPunct="0"/>
            <a:endParaRPr lang="en-US" sz="1300" dirty="0">
              <a:cs typeface="Times New Roman" pitchFamily="18" charset="0"/>
            </a:endParaRPr>
          </a:p>
          <a:p>
            <a:pPr algn="just" eaLnBrk="0" hangingPunct="0"/>
            <a:endParaRPr lang="en-US" sz="1300" dirty="0" smtClean="0">
              <a:cs typeface="Times New Roman" pitchFamily="18" charset="0"/>
            </a:endParaRPr>
          </a:p>
          <a:p>
            <a:pPr algn="just" eaLnBrk="0" hangingPunct="0"/>
            <a:endParaRPr lang="en-US" sz="1300" dirty="0" smtClean="0">
              <a:cs typeface="Times New Roman" pitchFamily="18" charset="0"/>
            </a:endParaRPr>
          </a:p>
          <a:p>
            <a:pPr algn="just" eaLnBrk="0" hangingPunct="0"/>
            <a:r>
              <a:rPr lang="ru-RU" sz="1300" b="1" dirty="0" smtClean="0">
                <a:cs typeface="Times New Roman" pitchFamily="18" charset="0"/>
              </a:rPr>
              <a:t>Завод </a:t>
            </a:r>
            <a:r>
              <a:rPr lang="ru-RU" sz="1300" b="1" dirty="0">
                <a:cs typeface="Times New Roman" pitchFamily="18" charset="0"/>
              </a:rPr>
              <a:t>филиал ЗАО «ЭКСИМА» фирма «</a:t>
            </a:r>
            <a:r>
              <a:rPr lang="ru-RU" sz="1300" b="1" dirty="0" err="1">
                <a:cs typeface="Times New Roman" pitchFamily="18" charset="0"/>
              </a:rPr>
              <a:t>Галея</a:t>
            </a:r>
            <a:r>
              <a:rPr lang="ru-RU" sz="1300" b="1" dirty="0">
                <a:cs typeface="Times New Roman" pitchFamily="18" charset="0"/>
              </a:rPr>
              <a:t>»</a:t>
            </a:r>
            <a:r>
              <a:rPr lang="ru-RU" sz="1300" dirty="0">
                <a:cs typeface="Times New Roman" pitchFamily="18" charset="0"/>
              </a:rPr>
              <a:t> </a:t>
            </a:r>
          </a:p>
          <a:p>
            <a:pPr algn="just" eaLnBrk="0" hangingPunct="0"/>
            <a:endParaRPr lang="ru-RU" sz="700" dirty="0" smtClean="0"/>
          </a:p>
          <a:p>
            <a:pPr algn="just" eaLnBrk="0" hangingPunct="0"/>
            <a:endParaRPr lang="ru-RU" sz="700" dirty="0" smtClean="0"/>
          </a:p>
          <a:p>
            <a:pPr algn="just" eaLnBrk="0" hangingPunct="0"/>
            <a:endParaRPr lang="ru-RU" sz="700" dirty="0" smtClean="0"/>
          </a:p>
          <a:p>
            <a:pPr algn="just" eaLnBrk="0" hangingPunct="0"/>
            <a:endParaRPr lang="ru-RU" sz="700" dirty="0" smtClean="0"/>
          </a:p>
          <a:p>
            <a:pPr algn="just" eaLnBrk="0" hangingPunct="0"/>
            <a:endParaRPr lang="ru-RU" sz="700" dirty="0"/>
          </a:p>
          <a:p>
            <a:pPr algn="just" eaLnBrk="0" hangingPunct="0"/>
            <a:endParaRPr lang="ru-RU" sz="700" dirty="0" smtClean="0"/>
          </a:p>
          <a:p>
            <a:pPr algn="just" eaLnBrk="0" hangingPunct="0"/>
            <a:endParaRPr lang="ru-RU" sz="700" dirty="0"/>
          </a:p>
          <a:p>
            <a:pPr algn="just" eaLnBrk="0" hangingPunct="0"/>
            <a:endParaRPr lang="ru-RU" sz="700" dirty="0" smtClean="0"/>
          </a:p>
          <a:p>
            <a:pPr algn="just" eaLnBrk="0" hangingPunct="0"/>
            <a:endParaRPr lang="ru-RU" sz="700" dirty="0" smtClean="0"/>
          </a:p>
          <a:p>
            <a:pPr algn="just" eaLnBrk="0" hangingPunct="0"/>
            <a:endParaRPr lang="ru-RU" sz="700" dirty="0" smtClean="0"/>
          </a:p>
          <a:p>
            <a:pPr algn="just" eaLnBrk="0" hangingPunct="0"/>
            <a:endParaRPr lang="ru-RU" sz="700" dirty="0"/>
          </a:p>
          <a:p>
            <a:pPr algn="just" eaLnBrk="0" hangingPunct="0"/>
            <a:endParaRPr lang="ru-RU" sz="700" dirty="0" smtClean="0"/>
          </a:p>
          <a:p>
            <a:pPr algn="just" eaLnBrk="0" hangingPunct="0"/>
            <a:endParaRPr lang="ru-RU" sz="700" dirty="0"/>
          </a:p>
          <a:p>
            <a:pPr algn="just" eaLnBrk="0" hangingPunct="0"/>
            <a:endParaRPr lang="ru-RU" sz="700" dirty="0"/>
          </a:p>
          <a:p>
            <a:pPr algn="just" eaLnBrk="0" hangingPunct="0"/>
            <a:endParaRPr lang="ru-RU" sz="700" dirty="0" smtClean="0"/>
          </a:p>
          <a:p>
            <a:pPr algn="just" eaLnBrk="0" hangingPunct="0"/>
            <a:endParaRPr lang="ru-RU" sz="700" dirty="0" smtClean="0"/>
          </a:p>
          <a:p>
            <a:pPr algn="just" eaLnBrk="0" hangingPunct="0"/>
            <a:endParaRPr lang="ru-RU" sz="700" dirty="0" smtClean="0"/>
          </a:p>
          <a:p>
            <a:pPr algn="just" eaLnBrk="0" hangingPunct="0"/>
            <a:endParaRPr lang="ru-RU" sz="700" dirty="0"/>
          </a:p>
          <a:p>
            <a:pPr algn="just" eaLnBrk="0" hangingPunct="0"/>
            <a:r>
              <a:rPr lang="ru-RU" sz="1300" b="1" dirty="0" smtClean="0">
                <a:cs typeface="Times New Roman" pitchFamily="18" charset="0"/>
              </a:rPr>
              <a:t>Судогодская </a:t>
            </a:r>
            <a:r>
              <a:rPr lang="ru-RU" sz="1300" b="1" dirty="0">
                <a:cs typeface="Times New Roman" pitchFamily="18" charset="0"/>
              </a:rPr>
              <a:t>центральная </a:t>
            </a:r>
            <a:r>
              <a:rPr lang="ru-RU" sz="1300" b="1" dirty="0" smtClean="0">
                <a:cs typeface="Times New Roman" pitchFamily="18" charset="0"/>
              </a:rPr>
              <a:t> районная больница</a:t>
            </a:r>
            <a:endParaRPr lang="ru-RU" sz="700" dirty="0"/>
          </a:p>
        </p:txBody>
      </p: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550863" y="147638"/>
            <a:ext cx="2127250" cy="69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69" tIns="49785" rIns="99569" bIns="49785">
            <a:spAutoFit/>
          </a:bodyPr>
          <a:lstStyle/>
          <a:p>
            <a:pPr defTabSz="4530725">
              <a:spcBef>
                <a:spcPct val="50000"/>
              </a:spcBef>
            </a:pPr>
            <a:r>
              <a:rPr lang="ru-RU" sz="3900" b="1" i="1">
                <a:solidFill>
                  <a:srgbClr val="FF0000"/>
                </a:solidFill>
                <a:latin typeface="Arial Black" pitchFamily="34" charset="0"/>
              </a:rPr>
              <a:t>А</a:t>
            </a:r>
            <a:r>
              <a:rPr lang="ru-RU" sz="3000" b="1" i="1">
                <a:solidFill>
                  <a:srgbClr val="26EA9B"/>
                </a:solidFill>
                <a:latin typeface="Arial Black" pitchFamily="34" charset="0"/>
              </a:rPr>
              <a:t>прель</a:t>
            </a:r>
          </a:p>
        </p:txBody>
      </p:sp>
      <p:sp>
        <p:nvSpPr>
          <p:cNvPr id="50" name="Rectangle 13"/>
          <p:cNvSpPr>
            <a:spLocks noChangeArrowheads="1"/>
          </p:cNvSpPr>
          <p:nvPr/>
        </p:nvSpPr>
        <p:spPr bwMode="auto">
          <a:xfrm>
            <a:off x="1023938" y="223838"/>
            <a:ext cx="1574800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69" tIns="49785" rIns="99569" bIns="49785">
            <a:spAutoFit/>
          </a:bodyPr>
          <a:lstStyle/>
          <a:p>
            <a:pPr>
              <a:defRPr/>
            </a:pPr>
            <a:r>
              <a:rPr lang="ru-RU" sz="900" b="1" i="1" kern="1600" spc="-109" dirty="0">
                <a:solidFill>
                  <a:srgbClr val="26EA9B"/>
                </a:solidFill>
              </a:rPr>
              <a:t>Электротехническая фирма</a:t>
            </a:r>
          </a:p>
        </p:txBody>
      </p:sp>
      <p:cxnSp>
        <p:nvCxnSpPr>
          <p:cNvPr id="51" name="Прямая соединительная линия 50"/>
          <p:cNvCxnSpPr/>
          <p:nvPr/>
        </p:nvCxnSpPr>
        <p:spPr>
          <a:xfrm>
            <a:off x="1435100" y="717550"/>
            <a:ext cx="927100" cy="1588"/>
          </a:xfrm>
          <a:prstGeom prst="line">
            <a:avLst/>
          </a:prstGeom>
          <a:ln w="19050">
            <a:solidFill>
              <a:srgbClr val="26EA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>
            <a:off x="630238" y="717550"/>
            <a:ext cx="630237" cy="1588"/>
          </a:xfrm>
          <a:prstGeom prst="line">
            <a:avLst/>
          </a:prstGeom>
          <a:ln w="19050">
            <a:solidFill>
              <a:srgbClr val="26EA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62" name="Picture 18" descr="http://www.petromash.ru/site_images/news/gal_1_sm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4483" y="6203956"/>
            <a:ext cx="2331136" cy="1771665"/>
          </a:xfrm>
          <a:prstGeom prst="rect">
            <a:avLst/>
          </a:prstGeom>
          <a:noFill/>
        </p:spPr>
      </p:pic>
      <p:pic>
        <p:nvPicPr>
          <p:cNvPr id="6164" name="Picture 20" descr="http://vgv.avo.ru/1/f/230/080a_pan.jpg"/>
          <p:cNvPicPr>
            <a:picLocks noChangeAspect="1" noChangeArrowheads="1"/>
          </p:cNvPicPr>
          <p:nvPr/>
        </p:nvPicPr>
        <p:blipFill>
          <a:blip r:embed="rId6"/>
          <a:srcRect t="13766"/>
          <a:stretch>
            <a:fillRect/>
          </a:stretch>
        </p:blipFill>
        <p:spPr bwMode="auto">
          <a:xfrm>
            <a:off x="494483" y="4060816"/>
            <a:ext cx="4572032" cy="1789951"/>
          </a:xfrm>
          <a:prstGeom prst="rect">
            <a:avLst/>
          </a:prstGeom>
          <a:noFill/>
        </p:spPr>
      </p:pic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5367890" y="97323"/>
            <a:ext cx="2178050" cy="608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69" tIns="49785" rIns="99569" bIns="49785">
            <a:spAutoFit/>
          </a:bodyPr>
          <a:lstStyle/>
          <a:p>
            <a:pPr>
              <a:defRPr/>
            </a:pPr>
            <a:r>
              <a:rPr lang="en-US" sz="1100" b="1" i="1" kern="1600" dirty="0">
                <a:solidFill>
                  <a:srgbClr val="26EA9B"/>
                </a:solidFill>
              </a:rPr>
              <a:t>  www.aprilvlad.ru</a:t>
            </a:r>
            <a:r>
              <a:rPr lang="ru-RU" sz="1100" b="1" i="1" kern="1600" dirty="0">
                <a:solidFill>
                  <a:srgbClr val="26EA9B"/>
                </a:solidFill>
              </a:rPr>
              <a:t>  </a:t>
            </a:r>
            <a:endParaRPr lang="ru-RU" sz="1100" b="1" i="1" kern="1600" dirty="0" smtClean="0">
              <a:solidFill>
                <a:srgbClr val="26EA9B"/>
              </a:solidFill>
            </a:endParaRPr>
          </a:p>
          <a:p>
            <a:pPr>
              <a:defRPr/>
            </a:pPr>
            <a:r>
              <a:rPr lang="en-US" sz="1100" b="1" i="1" kern="1600" dirty="0" smtClean="0">
                <a:solidFill>
                  <a:srgbClr val="26EA9B"/>
                </a:solidFill>
              </a:rPr>
              <a:t>www.aprilmontag.ru</a:t>
            </a:r>
            <a:endParaRPr lang="en-US" sz="1100" b="1" i="1" kern="1600" dirty="0">
              <a:solidFill>
                <a:srgbClr val="26EA9B"/>
              </a:solidFill>
            </a:endParaRPr>
          </a:p>
          <a:p>
            <a:pPr>
              <a:defRPr/>
            </a:pPr>
            <a:r>
              <a:rPr lang="ru-RU" sz="1100" b="1" i="1" kern="1600" dirty="0">
                <a:solidFill>
                  <a:srgbClr val="26EA9B"/>
                </a:solidFill>
              </a:rPr>
              <a:t>Тел./факс: </a:t>
            </a:r>
            <a:r>
              <a:rPr lang="ru-RU" sz="1100" b="1" i="1" kern="1600" dirty="0" smtClean="0">
                <a:solidFill>
                  <a:srgbClr val="26EA9B"/>
                </a:solidFill>
              </a:rPr>
              <a:t>54-47-01</a:t>
            </a:r>
            <a:endParaRPr lang="ru-RU" sz="1100" b="1" i="1" kern="1600" dirty="0">
              <a:solidFill>
                <a:srgbClr val="26EA9B"/>
              </a:solidFill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5383213" y="703263"/>
            <a:ext cx="1500187" cy="1587"/>
          </a:xfrm>
          <a:prstGeom prst="line">
            <a:avLst/>
          </a:prstGeom>
          <a:ln w="19050">
            <a:solidFill>
              <a:srgbClr val="26EA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8" name="Picture 4" descr="http://vgv.avo.ru/14/f/01200/030_detskabolnica_1.jpg"/>
          <p:cNvPicPr>
            <a:picLocks noChangeAspect="1" noChangeArrowheads="1"/>
          </p:cNvPicPr>
          <p:nvPr/>
        </p:nvPicPr>
        <p:blipFill>
          <a:blip r:embed="rId7"/>
          <a:srcRect t="25666"/>
          <a:stretch>
            <a:fillRect/>
          </a:stretch>
        </p:blipFill>
        <p:spPr bwMode="auto">
          <a:xfrm>
            <a:off x="494483" y="8347096"/>
            <a:ext cx="3333750" cy="1862134"/>
          </a:xfrm>
          <a:prstGeom prst="rect">
            <a:avLst/>
          </a:prstGeom>
          <a:noFill/>
        </p:spPr>
      </p:pic>
      <p:pic>
        <p:nvPicPr>
          <p:cNvPr id="11272" name="Picture 8" descr="http://vgv.avo.ru/14/f/01200/030_dvor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945713" y="8347096"/>
            <a:ext cx="2478124" cy="186213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flip="none" rotWithShape="1">
          <a:gsLst>
            <a:gs pos="66000">
              <a:schemeClr val="tx1"/>
            </a:gs>
            <a:gs pos="0">
              <a:schemeClr val="tx1">
                <a:alpha val="0"/>
              </a:schemeClr>
            </a:gs>
            <a:gs pos="53000">
              <a:srgbClr val="D4DEFF"/>
            </a:gs>
            <a:gs pos="3000">
              <a:srgbClr val="D4DEFF"/>
            </a:gs>
            <a:gs pos="61000">
              <a:srgbClr val="96AB94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4"/>
          <p:cNvSpPr>
            <a:spLocks noChangeArrowheads="1"/>
          </p:cNvSpPr>
          <p:nvPr/>
        </p:nvSpPr>
        <p:spPr bwMode="auto">
          <a:xfrm>
            <a:off x="423045" y="3346436"/>
            <a:ext cx="6694488" cy="577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69" tIns="49785" rIns="99569" bIns="49785" anchor="ctr">
            <a:spAutoFit/>
          </a:bodyPr>
          <a:lstStyle/>
          <a:p>
            <a:pPr algn="just" eaLnBrk="0" hangingPunct="0"/>
            <a:r>
              <a:rPr lang="ru-RU" sz="1300" b="1" dirty="0">
                <a:cs typeface="Times New Roman" pitchFamily="18" charset="0"/>
              </a:rPr>
              <a:t>Детская городская </a:t>
            </a:r>
            <a:r>
              <a:rPr lang="ru-RU" sz="1300" b="1" dirty="0" smtClean="0">
                <a:cs typeface="Times New Roman" pitchFamily="18" charset="0"/>
              </a:rPr>
              <a:t>библиотека</a:t>
            </a:r>
            <a:endParaRPr lang="ru-RU" sz="700" dirty="0"/>
          </a:p>
          <a:p>
            <a:pPr eaLnBrk="0" hangingPunct="0"/>
            <a:endParaRPr lang="ru-RU" dirty="0">
              <a:solidFill>
                <a:srgbClr val="26EA9B"/>
              </a:solidFill>
            </a:endParaRPr>
          </a:p>
        </p:txBody>
      </p:sp>
      <p:pic>
        <p:nvPicPr>
          <p:cNvPr id="7171" name="Picture 30" descr="сдел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3075" y="3775064"/>
            <a:ext cx="2393950" cy="175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 descr="сдел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3075" y="5989642"/>
            <a:ext cx="2153697" cy="1584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6" name="Rectangle 5"/>
          <p:cNvSpPr>
            <a:spLocks noChangeArrowheads="1"/>
          </p:cNvSpPr>
          <p:nvPr/>
        </p:nvSpPr>
        <p:spPr bwMode="auto">
          <a:xfrm>
            <a:off x="393700" y="5626089"/>
            <a:ext cx="2605844" cy="300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9569" tIns="49785" rIns="99569" bIns="49785" anchor="ctr">
            <a:spAutoFit/>
          </a:bodyPr>
          <a:lstStyle/>
          <a:p>
            <a:pPr eaLnBrk="0" hangingPunct="0"/>
            <a:r>
              <a:rPr lang="ru-RU" sz="1300" b="1" dirty="0">
                <a:cs typeface="Times New Roman" pitchFamily="18" charset="0"/>
              </a:rPr>
              <a:t>Детская городская </a:t>
            </a:r>
            <a:r>
              <a:rPr lang="ru-RU" sz="1300" b="1" dirty="0" smtClean="0">
                <a:cs typeface="Times New Roman" pitchFamily="18" charset="0"/>
              </a:rPr>
              <a:t>больница</a:t>
            </a:r>
            <a:endParaRPr lang="ru-RU" dirty="0"/>
          </a:p>
        </p:txBody>
      </p:sp>
      <p:sp>
        <p:nvSpPr>
          <p:cNvPr id="7177" name="Rectangle 6"/>
          <p:cNvSpPr>
            <a:spLocks noChangeArrowheads="1"/>
          </p:cNvSpPr>
          <p:nvPr/>
        </p:nvSpPr>
        <p:spPr bwMode="auto">
          <a:xfrm>
            <a:off x="314325" y="7475527"/>
            <a:ext cx="6616700" cy="608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69" tIns="49785" rIns="99569" bIns="49785" anchor="ctr">
            <a:spAutoFit/>
          </a:bodyPr>
          <a:lstStyle/>
          <a:p>
            <a:pPr eaLnBrk="0" hangingPunct="0"/>
            <a:endParaRPr lang="ru-RU" sz="1300" b="1" dirty="0">
              <a:cs typeface="Times New Roman" pitchFamily="18" charset="0"/>
            </a:endParaRPr>
          </a:p>
          <a:p>
            <a:pPr eaLnBrk="0" hangingPunct="0"/>
            <a:endParaRPr lang="ru-RU" sz="700" dirty="0"/>
          </a:p>
          <a:p>
            <a:pPr eaLnBrk="0" hangingPunct="0"/>
            <a:r>
              <a:rPr lang="ru-RU" sz="1300" b="1" dirty="0" smtClean="0">
                <a:cs typeface="Times New Roman" pitchFamily="18" charset="0"/>
              </a:rPr>
              <a:t>Концертный зал им. С.И.Танеева</a:t>
            </a:r>
            <a:endParaRPr lang="ru-RU" dirty="0"/>
          </a:p>
        </p:txBody>
      </p:sp>
      <p:sp>
        <p:nvSpPr>
          <p:cNvPr id="7181" name="Text Box 11"/>
          <p:cNvSpPr txBox="1">
            <a:spLocks noChangeArrowheads="1"/>
          </p:cNvSpPr>
          <p:nvPr/>
        </p:nvSpPr>
        <p:spPr bwMode="auto">
          <a:xfrm>
            <a:off x="550863" y="147638"/>
            <a:ext cx="2127250" cy="69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69" tIns="49785" rIns="99569" bIns="49785">
            <a:spAutoFit/>
          </a:bodyPr>
          <a:lstStyle/>
          <a:p>
            <a:pPr defTabSz="4530725">
              <a:spcBef>
                <a:spcPct val="50000"/>
              </a:spcBef>
            </a:pPr>
            <a:r>
              <a:rPr lang="ru-RU" sz="3900" b="1" i="1">
                <a:solidFill>
                  <a:srgbClr val="FF0000"/>
                </a:solidFill>
                <a:latin typeface="Arial Black" pitchFamily="34" charset="0"/>
              </a:rPr>
              <a:t>А</a:t>
            </a:r>
            <a:r>
              <a:rPr lang="ru-RU" sz="3000" b="1" i="1">
                <a:solidFill>
                  <a:srgbClr val="26EA9B"/>
                </a:solidFill>
                <a:latin typeface="Arial Black" pitchFamily="34" charset="0"/>
              </a:rPr>
              <a:t>прель</a:t>
            </a:r>
          </a:p>
        </p:txBody>
      </p:sp>
      <p:sp>
        <p:nvSpPr>
          <p:cNvPr id="25" name="Rectangle 13"/>
          <p:cNvSpPr>
            <a:spLocks noChangeArrowheads="1"/>
          </p:cNvSpPr>
          <p:nvPr/>
        </p:nvSpPr>
        <p:spPr bwMode="auto">
          <a:xfrm>
            <a:off x="1023938" y="223838"/>
            <a:ext cx="1574800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69" tIns="49785" rIns="99569" bIns="49785">
            <a:spAutoFit/>
          </a:bodyPr>
          <a:lstStyle/>
          <a:p>
            <a:pPr>
              <a:defRPr/>
            </a:pPr>
            <a:r>
              <a:rPr lang="ru-RU" sz="900" b="1" i="1" kern="1600" spc="-109" dirty="0">
                <a:solidFill>
                  <a:srgbClr val="26EA9B"/>
                </a:solidFill>
              </a:rPr>
              <a:t>Электротехническая фирма</a:t>
            </a: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1435100" y="717550"/>
            <a:ext cx="927100" cy="1588"/>
          </a:xfrm>
          <a:prstGeom prst="line">
            <a:avLst/>
          </a:prstGeom>
          <a:ln w="19050">
            <a:solidFill>
              <a:srgbClr val="26EA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630238" y="717550"/>
            <a:ext cx="630237" cy="1588"/>
          </a:xfrm>
          <a:prstGeom prst="line">
            <a:avLst/>
          </a:prstGeom>
          <a:ln w="19050">
            <a:solidFill>
              <a:srgbClr val="26EA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91" name="Picture 23" descr="http://virtvladimir.ru/img/vtown/objects/mid_orgs_o_6120_1.jpg?rand=43009971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4483" y="1489048"/>
            <a:ext cx="2381265" cy="1785950"/>
          </a:xfrm>
          <a:prstGeom prst="rect">
            <a:avLst/>
          </a:prstGeom>
          <a:noFill/>
        </p:spPr>
      </p:pic>
      <p:sp>
        <p:nvSpPr>
          <p:cNvPr id="22" name="Прямоугольник 21"/>
          <p:cNvSpPr/>
          <p:nvPr/>
        </p:nvSpPr>
        <p:spPr>
          <a:xfrm>
            <a:off x="494483" y="1131858"/>
            <a:ext cx="6643734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ru-RU" sz="1300" b="1" dirty="0" smtClean="0">
                <a:solidFill>
                  <a:srgbClr val="99FFCC"/>
                </a:solidFill>
                <a:cs typeface="Times New Roman" pitchFamily="18" charset="0"/>
              </a:rPr>
              <a:t>Владимирский психоневрологический интернат г.Владимира</a:t>
            </a:r>
            <a:endParaRPr lang="ru-RU" sz="1300" dirty="0">
              <a:solidFill>
                <a:srgbClr val="99FFCC"/>
              </a:solidFill>
              <a:cs typeface="Times New Roman" pitchFamily="18" charset="0"/>
            </a:endParaRPr>
          </a:p>
        </p:txBody>
      </p:sp>
      <p:sp>
        <p:nvSpPr>
          <p:cNvPr id="18" name="Rectangle 13"/>
          <p:cNvSpPr>
            <a:spLocks noChangeArrowheads="1"/>
          </p:cNvSpPr>
          <p:nvPr/>
        </p:nvSpPr>
        <p:spPr bwMode="auto">
          <a:xfrm>
            <a:off x="5367890" y="97323"/>
            <a:ext cx="2178050" cy="608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69" tIns="49785" rIns="99569" bIns="49785">
            <a:spAutoFit/>
          </a:bodyPr>
          <a:lstStyle/>
          <a:p>
            <a:pPr>
              <a:defRPr/>
            </a:pPr>
            <a:r>
              <a:rPr lang="en-US" sz="1100" b="1" i="1" kern="1600" dirty="0">
                <a:solidFill>
                  <a:srgbClr val="26EA9B"/>
                </a:solidFill>
              </a:rPr>
              <a:t>  www.aprilvlad.ru</a:t>
            </a:r>
            <a:r>
              <a:rPr lang="ru-RU" sz="1100" b="1" i="1" kern="1600" dirty="0">
                <a:solidFill>
                  <a:srgbClr val="26EA9B"/>
                </a:solidFill>
              </a:rPr>
              <a:t>  </a:t>
            </a:r>
            <a:endParaRPr lang="ru-RU" sz="1100" b="1" i="1" kern="1600" dirty="0" smtClean="0">
              <a:solidFill>
                <a:srgbClr val="26EA9B"/>
              </a:solidFill>
            </a:endParaRPr>
          </a:p>
          <a:p>
            <a:pPr>
              <a:defRPr/>
            </a:pPr>
            <a:r>
              <a:rPr lang="en-US" sz="1100" b="1" i="1" kern="1600" dirty="0" smtClean="0">
                <a:solidFill>
                  <a:srgbClr val="26EA9B"/>
                </a:solidFill>
              </a:rPr>
              <a:t>www.aprilmontag.ru</a:t>
            </a:r>
            <a:endParaRPr lang="en-US" sz="1100" b="1" i="1" kern="1600" dirty="0">
              <a:solidFill>
                <a:srgbClr val="26EA9B"/>
              </a:solidFill>
            </a:endParaRPr>
          </a:p>
          <a:p>
            <a:pPr>
              <a:defRPr/>
            </a:pPr>
            <a:r>
              <a:rPr lang="ru-RU" sz="1100" b="1" i="1" kern="1600" dirty="0">
                <a:solidFill>
                  <a:srgbClr val="26EA9B"/>
                </a:solidFill>
              </a:rPr>
              <a:t>Тел./факс: </a:t>
            </a:r>
            <a:r>
              <a:rPr lang="ru-RU" sz="1100" b="1" i="1" kern="1600" dirty="0" smtClean="0">
                <a:solidFill>
                  <a:srgbClr val="26EA9B"/>
                </a:solidFill>
              </a:rPr>
              <a:t>54-47-01</a:t>
            </a:r>
            <a:endParaRPr lang="ru-RU" sz="1100" b="1" i="1" kern="1600" dirty="0">
              <a:solidFill>
                <a:srgbClr val="26EA9B"/>
              </a:solidFill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5383213" y="703263"/>
            <a:ext cx="1500187" cy="1587"/>
          </a:xfrm>
          <a:prstGeom prst="line">
            <a:avLst/>
          </a:prstGeom>
          <a:ln w="19050">
            <a:solidFill>
              <a:srgbClr val="26EA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http://vgv.avo.ru/1/f/910/034_med_korp4_2.jpg"/>
          <p:cNvPicPr>
            <a:picLocks noChangeAspect="1" noChangeArrowheads="1"/>
          </p:cNvPicPr>
          <p:nvPr/>
        </p:nvPicPr>
        <p:blipFill>
          <a:blip r:embed="rId5"/>
          <a:srcRect l="12958" t="10778" b="6467"/>
          <a:stretch>
            <a:fillRect/>
          </a:stretch>
        </p:blipFill>
        <p:spPr bwMode="auto">
          <a:xfrm>
            <a:off x="2994813" y="5989642"/>
            <a:ext cx="2299871" cy="1643074"/>
          </a:xfrm>
          <a:prstGeom prst="rect">
            <a:avLst/>
          </a:prstGeom>
          <a:noFill/>
        </p:spPr>
      </p:pic>
      <p:pic>
        <p:nvPicPr>
          <p:cNvPr id="9218" name="Picture 2" descr="Картинка 49 из 455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 b="35184"/>
          <a:stretch>
            <a:fillRect/>
          </a:stretch>
        </p:blipFill>
        <p:spPr bwMode="auto">
          <a:xfrm>
            <a:off x="423045" y="8132782"/>
            <a:ext cx="4214842" cy="208939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flip="none" rotWithShape="1">
          <a:gsLst>
            <a:gs pos="66000">
              <a:schemeClr val="tx1"/>
            </a:gs>
            <a:gs pos="0">
              <a:schemeClr val="tx1">
                <a:alpha val="0"/>
              </a:schemeClr>
            </a:gs>
            <a:gs pos="53000">
              <a:srgbClr val="D4DEFF"/>
            </a:gs>
            <a:gs pos="3000">
              <a:srgbClr val="D4DEFF"/>
            </a:gs>
            <a:gs pos="61000">
              <a:srgbClr val="96AB94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1"/>
          <p:cNvSpPr>
            <a:spLocks noChangeArrowheads="1"/>
          </p:cNvSpPr>
          <p:nvPr/>
        </p:nvSpPr>
        <p:spPr bwMode="auto">
          <a:xfrm>
            <a:off x="393700" y="2989246"/>
            <a:ext cx="5458633" cy="315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9569" tIns="49785" rIns="99569" bIns="49785" anchor="ctr">
            <a:spAutoFit/>
          </a:bodyPr>
          <a:lstStyle/>
          <a:p>
            <a:pPr eaLnBrk="0" hangingPunct="0"/>
            <a:endParaRPr lang="ru-RU" sz="100" dirty="0" smtClean="0">
              <a:solidFill>
                <a:srgbClr val="99FFCC"/>
              </a:solidFill>
            </a:endParaRPr>
          </a:p>
          <a:p>
            <a:pPr eaLnBrk="0" hangingPunct="0"/>
            <a:r>
              <a:rPr lang="ru-RU" sz="1300" b="1" dirty="0" smtClean="0">
                <a:cs typeface="Times New Roman" pitchFamily="18" charset="0"/>
              </a:rPr>
              <a:t>Школа № 32 г.Владимира</a:t>
            </a:r>
            <a:endParaRPr lang="ru-RU" sz="1300" dirty="0">
              <a:solidFill>
                <a:srgbClr val="26EA9B"/>
              </a:solidFill>
              <a:cs typeface="Times New Roman" pitchFamily="18" charset="0"/>
            </a:endParaRPr>
          </a:p>
        </p:txBody>
      </p:sp>
      <p:sp>
        <p:nvSpPr>
          <p:cNvPr id="8202" name="Text Box 11"/>
          <p:cNvSpPr txBox="1">
            <a:spLocks noChangeArrowheads="1"/>
          </p:cNvSpPr>
          <p:nvPr/>
        </p:nvSpPr>
        <p:spPr bwMode="auto">
          <a:xfrm>
            <a:off x="550863" y="147638"/>
            <a:ext cx="2127250" cy="69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69" tIns="49785" rIns="99569" bIns="49785">
            <a:spAutoFit/>
          </a:bodyPr>
          <a:lstStyle/>
          <a:p>
            <a:pPr defTabSz="4530725">
              <a:spcBef>
                <a:spcPct val="50000"/>
              </a:spcBef>
            </a:pPr>
            <a:r>
              <a:rPr lang="ru-RU" sz="3900" b="1" i="1">
                <a:solidFill>
                  <a:srgbClr val="FF0000"/>
                </a:solidFill>
                <a:latin typeface="Arial Black" pitchFamily="34" charset="0"/>
              </a:rPr>
              <a:t>А</a:t>
            </a:r>
            <a:r>
              <a:rPr lang="ru-RU" sz="3000" b="1" i="1">
                <a:solidFill>
                  <a:srgbClr val="26EA9B"/>
                </a:solidFill>
                <a:latin typeface="Arial Black" pitchFamily="34" charset="0"/>
              </a:rPr>
              <a:t>прель</a:t>
            </a:r>
          </a:p>
        </p:txBody>
      </p:sp>
      <p:sp>
        <p:nvSpPr>
          <p:cNvPr id="34" name="Rectangle 13"/>
          <p:cNvSpPr>
            <a:spLocks noChangeArrowheads="1"/>
          </p:cNvSpPr>
          <p:nvPr/>
        </p:nvSpPr>
        <p:spPr bwMode="auto">
          <a:xfrm>
            <a:off x="1023938" y="223838"/>
            <a:ext cx="1574800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69" tIns="49785" rIns="99569" bIns="49785">
            <a:spAutoFit/>
          </a:bodyPr>
          <a:lstStyle/>
          <a:p>
            <a:pPr>
              <a:defRPr/>
            </a:pPr>
            <a:r>
              <a:rPr lang="ru-RU" sz="900" b="1" i="1" kern="1600" spc="-109" dirty="0">
                <a:solidFill>
                  <a:srgbClr val="26EA9B"/>
                </a:solidFill>
              </a:rPr>
              <a:t>Электротехническая фирма</a:t>
            </a:r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>
            <a:off x="1435100" y="717550"/>
            <a:ext cx="927100" cy="1588"/>
          </a:xfrm>
          <a:prstGeom prst="line">
            <a:avLst/>
          </a:prstGeom>
          <a:ln w="19050">
            <a:solidFill>
              <a:srgbClr val="26EA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630238" y="717550"/>
            <a:ext cx="630237" cy="1588"/>
          </a:xfrm>
          <a:prstGeom prst="line">
            <a:avLst/>
          </a:prstGeom>
          <a:ln w="19050">
            <a:solidFill>
              <a:srgbClr val="26EA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0"/>
          <p:cNvSpPr>
            <a:spLocks noChangeArrowheads="1"/>
          </p:cNvSpPr>
          <p:nvPr/>
        </p:nvSpPr>
        <p:spPr bwMode="auto">
          <a:xfrm>
            <a:off x="423045" y="5775327"/>
            <a:ext cx="3571900" cy="315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9569" tIns="49785" rIns="99569" bIns="49785" anchor="ctr">
            <a:spAutoFit/>
          </a:bodyPr>
          <a:lstStyle/>
          <a:p>
            <a:pPr eaLnBrk="0" hangingPunct="0"/>
            <a:r>
              <a:rPr lang="ru-RU" sz="1300" b="1" dirty="0">
                <a:cs typeface="Times New Roman" pitchFamily="18" charset="0"/>
              </a:rPr>
              <a:t>Гипермаркет</a:t>
            </a:r>
            <a:r>
              <a:rPr lang="ru-RU" sz="1300" b="1" dirty="0">
                <a:solidFill>
                  <a:srgbClr val="99FFCC"/>
                </a:solidFill>
                <a:cs typeface="Times New Roman" pitchFamily="18" charset="0"/>
              </a:rPr>
              <a:t> </a:t>
            </a:r>
            <a:r>
              <a:rPr lang="ru-RU" sz="1400" b="1" dirty="0">
                <a:cs typeface="Times New Roman" pitchFamily="18" charset="0"/>
              </a:rPr>
              <a:t>«Глобус</a:t>
            </a:r>
            <a:r>
              <a:rPr lang="ru-RU" sz="1400" b="1" dirty="0" smtClean="0">
                <a:cs typeface="Times New Roman" pitchFamily="18" charset="0"/>
              </a:rPr>
              <a:t>»</a:t>
            </a:r>
            <a:endParaRPr lang="ru-RU" dirty="0">
              <a:solidFill>
                <a:srgbClr val="99FFCC"/>
              </a:solidFill>
            </a:endParaRPr>
          </a:p>
        </p:txBody>
      </p:sp>
      <p:pic>
        <p:nvPicPr>
          <p:cNvPr id="19" name="Picture 21" descr="Globu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4483" y="6061080"/>
            <a:ext cx="2893239" cy="1928826"/>
          </a:xfrm>
          <a:prstGeom prst="rect">
            <a:avLst/>
          </a:prstGeom>
          <a:noFill/>
        </p:spPr>
      </p:pic>
      <p:pic>
        <p:nvPicPr>
          <p:cNvPr id="20" name="Picture 32" descr="сдел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921" y="1417610"/>
            <a:ext cx="2646362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31" descr="сдел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31433" y="1417610"/>
            <a:ext cx="2657475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Прямоугольник 24"/>
          <p:cNvSpPr/>
          <p:nvPr/>
        </p:nvSpPr>
        <p:spPr>
          <a:xfrm>
            <a:off x="423045" y="988982"/>
            <a:ext cx="678661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ru-RU" sz="1300" b="1" dirty="0" smtClean="0">
                <a:solidFill>
                  <a:srgbClr val="99FFCC"/>
                </a:solidFill>
                <a:cs typeface="Times New Roman" pitchFamily="18" charset="0"/>
              </a:rPr>
              <a:t>Областная библиотека  им. Горького</a:t>
            </a:r>
            <a:endParaRPr lang="ru-RU" sz="1300" dirty="0">
              <a:solidFill>
                <a:srgbClr val="99FFCC"/>
              </a:solidFill>
            </a:endParaRPr>
          </a:p>
        </p:txBody>
      </p:sp>
      <p:sp>
        <p:nvSpPr>
          <p:cNvPr id="22" name="Rectangle 13"/>
          <p:cNvSpPr>
            <a:spLocks noChangeArrowheads="1"/>
          </p:cNvSpPr>
          <p:nvPr/>
        </p:nvSpPr>
        <p:spPr bwMode="auto">
          <a:xfrm>
            <a:off x="5367890" y="97323"/>
            <a:ext cx="2178050" cy="608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69" tIns="49785" rIns="99569" bIns="49785">
            <a:spAutoFit/>
          </a:bodyPr>
          <a:lstStyle/>
          <a:p>
            <a:pPr>
              <a:defRPr/>
            </a:pPr>
            <a:r>
              <a:rPr lang="en-US" sz="1100" b="1" i="1" kern="1600" dirty="0">
                <a:solidFill>
                  <a:srgbClr val="26EA9B"/>
                </a:solidFill>
              </a:rPr>
              <a:t>  www.aprilvlad.ru</a:t>
            </a:r>
            <a:r>
              <a:rPr lang="ru-RU" sz="1100" b="1" i="1" kern="1600" dirty="0">
                <a:solidFill>
                  <a:srgbClr val="26EA9B"/>
                </a:solidFill>
              </a:rPr>
              <a:t>  </a:t>
            </a:r>
            <a:endParaRPr lang="ru-RU" sz="1100" b="1" i="1" kern="1600" dirty="0" smtClean="0">
              <a:solidFill>
                <a:srgbClr val="26EA9B"/>
              </a:solidFill>
            </a:endParaRPr>
          </a:p>
          <a:p>
            <a:pPr>
              <a:defRPr/>
            </a:pPr>
            <a:r>
              <a:rPr lang="en-US" sz="1100" b="1" i="1" kern="1600" dirty="0" smtClean="0">
                <a:solidFill>
                  <a:srgbClr val="26EA9B"/>
                </a:solidFill>
              </a:rPr>
              <a:t>www.aprilmontag.ru</a:t>
            </a:r>
            <a:endParaRPr lang="en-US" sz="1100" b="1" i="1" kern="1600" dirty="0">
              <a:solidFill>
                <a:srgbClr val="26EA9B"/>
              </a:solidFill>
            </a:endParaRPr>
          </a:p>
          <a:p>
            <a:pPr>
              <a:defRPr/>
            </a:pPr>
            <a:r>
              <a:rPr lang="ru-RU" sz="1100" b="1" i="1" kern="1600" dirty="0">
                <a:solidFill>
                  <a:srgbClr val="26EA9B"/>
                </a:solidFill>
              </a:rPr>
              <a:t>Тел./факс: </a:t>
            </a:r>
            <a:r>
              <a:rPr lang="ru-RU" sz="1100" b="1" i="1" kern="1600" dirty="0" smtClean="0">
                <a:solidFill>
                  <a:srgbClr val="26EA9B"/>
                </a:solidFill>
              </a:rPr>
              <a:t>54-47-01</a:t>
            </a:r>
            <a:endParaRPr lang="ru-RU" sz="1100" b="1" i="1" kern="1600" dirty="0">
              <a:solidFill>
                <a:srgbClr val="26EA9B"/>
              </a:solidFill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5383213" y="703263"/>
            <a:ext cx="1500187" cy="1587"/>
          </a:xfrm>
          <a:prstGeom prst="line">
            <a:avLst/>
          </a:prstGeom>
          <a:ln w="19050">
            <a:solidFill>
              <a:srgbClr val="26EA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351607" y="7989905"/>
            <a:ext cx="3571900" cy="300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9569" tIns="49785" rIns="99569" bIns="49785" anchor="ctr">
            <a:spAutoFit/>
          </a:bodyPr>
          <a:lstStyle/>
          <a:p>
            <a:pPr eaLnBrk="0" hangingPunct="0"/>
            <a:r>
              <a:rPr lang="ru-RU" sz="1300" b="1" dirty="0" smtClean="0">
                <a:cs typeface="Times New Roman" pitchFamily="18" charset="0"/>
              </a:rPr>
              <a:t>Торговый центр «Крейсер»</a:t>
            </a:r>
            <a:endParaRPr lang="ru-RU" dirty="0">
              <a:solidFill>
                <a:srgbClr val="99FFCC"/>
              </a:solidFill>
            </a:endParaRPr>
          </a:p>
        </p:txBody>
      </p:sp>
      <p:pic>
        <p:nvPicPr>
          <p:cNvPr id="6146" name="Picture 2" descr="http://vgv.avo.ru/1/f/1670/046_9.jpg"/>
          <p:cNvPicPr>
            <a:picLocks noChangeAspect="1" noChangeArrowheads="1"/>
          </p:cNvPicPr>
          <p:nvPr/>
        </p:nvPicPr>
        <p:blipFill>
          <a:blip r:embed="rId5"/>
          <a:srcRect b="7545"/>
          <a:stretch>
            <a:fillRect/>
          </a:stretch>
        </p:blipFill>
        <p:spPr bwMode="auto">
          <a:xfrm>
            <a:off x="494483" y="8275657"/>
            <a:ext cx="2857520" cy="1985208"/>
          </a:xfrm>
          <a:prstGeom prst="rect">
            <a:avLst/>
          </a:prstGeom>
          <a:noFill/>
        </p:spPr>
      </p:pic>
      <p:pic>
        <p:nvPicPr>
          <p:cNvPr id="9218" name="Picture 2" descr="http://vvp33.ru/files/14032/2.jpg"/>
          <p:cNvPicPr>
            <a:picLocks noChangeAspect="1" noChangeArrowheads="1"/>
          </p:cNvPicPr>
          <p:nvPr/>
        </p:nvPicPr>
        <p:blipFill>
          <a:blip r:embed="rId6"/>
          <a:srcRect r="8108"/>
          <a:stretch>
            <a:fillRect/>
          </a:stretch>
        </p:blipFill>
        <p:spPr bwMode="auto">
          <a:xfrm>
            <a:off x="494483" y="3417874"/>
            <a:ext cx="2428892" cy="1982405"/>
          </a:xfrm>
          <a:prstGeom prst="rect">
            <a:avLst/>
          </a:prstGeom>
          <a:noFill/>
        </p:spPr>
      </p:pic>
      <p:pic>
        <p:nvPicPr>
          <p:cNvPr id="17" name="Picture 2" descr="DSC0367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18018" y="3417874"/>
            <a:ext cx="2676525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16" descr="DSC03673.JPG"/>
          <p:cNvPicPr>
            <a:picLocks noChangeAspect="1"/>
          </p:cNvPicPr>
          <p:nvPr/>
        </p:nvPicPr>
        <p:blipFill>
          <a:blip r:embed="rId8"/>
          <a:srcRect l="9908" t="7759" r="7158"/>
          <a:stretch>
            <a:fillRect/>
          </a:stretch>
        </p:blipFill>
        <p:spPr bwMode="auto">
          <a:xfrm>
            <a:off x="2983700" y="3417874"/>
            <a:ext cx="1365259" cy="1979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flip="none" rotWithShape="1">
          <a:gsLst>
            <a:gs pos="66000">
              <a:schemeClr val="tx1"/>
            </a:gs>
            <a:gs pos="0">
              <a:schemeClr val="tx1">
                <a:alpha val="0"/>
              </a:schemeClr>
            </a:gs>
            <a:gs pos="53000">
              <a:srgbClr val="D4DEFF"/>
            </a:gs>
            <a:gs pos="3000">
              <a:srgbClr val="D4DEFF"/>
            </a:gs>
            <a:gs pos="61000">
              <a:srgbClr val="96AB94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4" name="Прямоугольник 22"/>
          <p:cNvSpPr>
            <a:spLocks noChangeArrowheads="1"/>
          </p:cNvSpPr>
          <p:nvPr/>
        </p:nvSpPr>
        <p:spPr bwMode="auto">
          <a:xfrm>
            <a:off x="350838" y="5775328"/>
            <a:ext cx="6888162" cy="300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69" tIns="49785" rIns="99569" bIns="49785">
            <a:spAutoFit/>
          </a:bodyPr>
          <a:lstStyle/>
          <a:p>
            <a:pPr algn="just" eaLnBrk="0" hangingPunct="0"/>
            <a:r>
              <a:rPr lang="ru-RU" sz="1300" b="1" dirty="0">
                <a:cs typeface="Times New Roman" pitchFamily="18" charset="0"/>
              </a:rPr>
              <a:t>Химико-аналитическая лаборатория нефтебазы ППС «</a:t>
            </a:r>
            <a:r>
              <a:rPr lang="ru-RU" sz="1300" b="1" dirty="0" err="1">
                <a:cs typeface="Times New Roman" pitchFamily="18" charset="0"/>
              </a:rPr>
              <a:t>Второво</a:t>
            </a:r>
            <a:r>
              <a:rPr lang="ru-RU" sz="1300" b="1" dirty="0" smtClean="0">
                <a:cs typeface="Times New Roman" pitchFamily="18" charset="0"/>
              </a:rPr>
              <a:t>»</a:t>
            </a:r>
            <a:endParaRPr lang="ru-RU" sz="1300" dirty="0">
              <a:cs typeface="Times New Roman" pitchFamily="18" charset="0"/>
            </a:endParaRPr>
          </a:p>
        </p:txBody>
      </p:sp>
      <p:pic>
        <p:nvPicPr>
          <p:cNvPr id="9225" name="Рисунок 12" descr="DSC0420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8275658"/>
            <a:ext cx="2454275" cy="184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6" name="Рисунок 9" descr="DSC0430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7375" y="8262958"/>
            <a:ext cx="1412875" cy="188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7" name="Прямоугольник 22"/>
          <p:cNvSpPr>
            <a:spLocks noChangeArrowheads="1"/>
          </p:cNvSpPr>
          <p:nvPr/>
        </p:nvSpPr>
        <p:spPr bwMode="auto">
          <a:xfrm>
            <a:off x="279400" y="7918468"/>
            <a:ext cx="6888163" cy="300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69" tIns="49785" rIns="99569" bIns="49785">
            <a:spAutoFit/>
          </a:bodyPr>
          <a:lstStyle/>
          <a:p>
            <a:pPr algn="just" eaLnBrk="0" hangingPunct="0"/>
            <a:r>
              <a:rPr lang="ru-RU" sz="1300" b="1" dirty="0">
                <a:cs typeface="Times New Roman" pitchFamily="18" charset="0"/>
              </a:rPr>
              <a:t>Торговый центр в жилом </a:t>
            </a:r>
            <a:r>
              <a:rPr lang="ru-RU" sz="1300" b="1" dirty="0" smtClean="0">
                <a:cs typeface="Times New Roman" pitchFamily="18" charset="0"/>
              </a:rPr>
              <a:t>доме</a:t>
            </a:r>
            <a:endParaRPr lang="ru-RU" sz="1300" dirty="0">
              <a:cs typeface="Times New Roman" pitchFamily="18" charset="0"/>
            </a:endParaRPr>
          </a:p>
        </p:txBody>
      </p:sp>
      <p:pic>
        <p:nvPicPr>
          <p:cNvPr id="9228" name="Рисунок 13" descr="DSC04393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3045" y="6132518"/>
            <a:ext cx="1357312" cy="181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9" name="Рисунок 15" descr="DSC04394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08982" y="6149981"/>
            <a:ext cx="2359025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2" name="Picture 1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16463" y="8259783"/>
            <a:ext cx="2565400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393700" y="917544"/>
            <a:ext cx="7010400" cy="516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69" tIns="49785" rIns="99569" bIns="49785" anchor="ctr">
            <a:spAutoFit/>
          </a:bodyPr>
          <a:lstStyle/>
          <a:p>
            <a:pPr eaLnBrk="0" hangingPunct="0"/>
            <a:endParaRPr lang="ru-RU" sz="700" dirty="0">
              <a:solidFill>
                <a:srgbClr val="99FFCC"/>
              </a:solidFill>
            </a:endParaRPr>
          </a:p>
          <a:p>
            <a:pPr eaLnBrk="0" hangingPunct="0"/>
            <a:endParaRPr lang="ru-RU" sz="700" dirty="0">
              <a:solidFill>
                <a:srgbClr val="99FFCC"/>
              </a:solidFill>
            </a:endParaRPr>
          </a:p>
          <a:p>
            <a:pPr eaLnBrk="0" hangingPunct="0"/>
            <a:r>
              <a:rPr lang="ru-RU" sz="1300" b="1" dirty="0" smtClean="0">
                <a:solidFill>
                  <a:srgbClr val="99FFCC"/>
                </a:solidFill>
                <a:cs typeface="Times New Roman" pitchFamily="18" charset="0"/>
              </a:rPr>
              <a:t>ПЛ </a:t>
            </a:r>
            <a:r>
              <a:rPr lang="ru-RU" sz="1300" b="1" dirty="0">
                <a:solidFill>
                  <a:srgbClr val="99FFCC"/>
                </a:solidFill>
                <a:cs typeface="Times New Roman" pitchFamily="18" charset="0"/>
              </a:rPr>
              <a:t>№ 39 г.Владимира, </a:t>
            </a:r>
            <a:r>
              <a:rPr lang="ru-RU" sz="1300" b="1" dirty="0" smtClean="0">
                <a:solidFill>
                  <a:srgbClr val="99FFCC"/>
                </a:solidFill>
                <a:cs typeface="Times New Roman" pitchFamily="18" charset="0"/>
              </a:rPr>
              <a:t>общежитие</a:t>
            </a:r>
            <a:endParaRPr lang="ru-RU" sz="1300" dirty="0">
              <a:solidFill>
                <a:srgbClr val="99FFCC"/>
              </a:solidFill>
              <a:cs typeface="Times New Roman" pitchFamily="18" charset="0"/>
            </a:endParaRPr>
          </a:p>
        </p:txBody>
      </p:sp>
      <p:pic>
        <p:nvPicPr>
          <p:cNvPr id="21" name="Picture 3" descr="Сдел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3045" y="3775064"/>
            <a:ext cx="2596966" cy="1908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550863" y="147638"/>
            <a:ext cx="2127250" cy="69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69" tIns="49785" rIns="99569" bIns="49785">
            <a:spAutoFit/>
          </a:bodyPr>
          <a:lstStyle/>
          <a:p>
            <a:pPr defTabSz="4530725">
              <a:spcBef>
                <a:spcPct val="50000"/>
              </a:spcBef>
            </a:pPr>
            <a:r>
              <a:rPr lang="ru-RU" sz="3900" b="1" i="1">
                <a:solidFill>
                  <a:srgbClr val="FF0000"/>
                </a:solidFill>
                <a:latin typeface="Arial Black" pitchFamily="34" charset="0"/>
              </a:rPr>
              <a:t>А</a:t>
            </a:r>
            <a:r>
              <a:rPr lang="ru-RU" sz="3000" b="1" i="1">
                <a:solidFill>
                  <a:srgbClr val="26EA9B"/>
                </a:solidFill>
                <a:latin typeface="Arial Black" pitchFamily="34" charset="0"/>
              </a:rPr>
              <a:t>прель</a:t>
            </a:r>
          </a:p>
        </p:txBody>
      </p:sp>
      <p:sp>
        <p:nvSpPr>
          <p:cNvPr id="19" name="Rectangle 13"/>
          <p:cNvSpPr>
            <a:spLocks noChangeArrowheads="1"/>
          </p:cNvSpPr>
          <p:nvPr/>
        </p:nvSpPr>
        <p:spPr bwMode="auto">
          <a:xfrm>
            <a:off x="1023938" y="223838"/>
            <a:ext cx="1574800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69" tIns="49785" rIns="99569" bIns="49785">
            <a:spAutoFit/>
          </a:bodyPr>
          <a:lstStyle/>
          <a:p>
            <a:pPr>
              <a:defRPr/>
            </a:pPr>
            <a:r>
              <a:rPr lang="ru-RU" sz="900" b="1" i="1" kern="1600" spc="-109" dirty="0">
                <a:solidFill>
                  <a:srgbClr val="26EA9B"/>
                </a:solidFill>
              </a:rPr>
              <a:t>Электротехническая фирма</a:t>
            </a: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1435100" y="717550"/>
            <a:ext cx="927100" cy="1588"/>
          </a:xfrm>
          <a:prstGeom prst="line">
            <a:avLst/>
          </a:prstGeom>
          <a:ln w="19050">
            <a:solidFill>
              <a:srgbClr val="26EA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630238" y="717550"/>
            <a:ext cx="630237" cy="1588"/>
          </a:xfrm>
          <a:prstGeom prst="line">
            <a:avLst/>
          </a:prstGeom>
          <a:ln w="19050">
            <a:solidFill>
              <a:srgbClr val="26EA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3"/>
          <p:cNvSpPr>
            <a:spLocks noChangeArrowheads="1"/>
          </p:cNvSpPr>
          <p:nvPr/>
        </p:nvSpPr>
        <p:spPr bwMode="auto">
          <a:xfrm>
            <a:off x="5367890" y="97323"/>
            <a:ext cx="2178050" cy="608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69" tIns="49785" rIns="99569" bIns="49785">
            <a:spAutoFit/>
          </a:bodyPr>
          <a:lstStyle/>
          <a:p>
            <a:pPr>
              <a:defRPr/>
            </a:pPr>
            <a:r>
              <a:rPr lang="en-US" sz="1100" b="1" i="1" kern="1600" dirty="0">
                <a:solidFill>
                  <a:srgbClr val="26EA9B"/>
                </a:solidFill>
              </a:rPr>
              <a:t>  www.aprilvlad.ru</a:t>
            </a:r>
            <a:r>
              <a:rPr lang="ru-RU" sz="1100" b="1" i="1" kern="1600" dirty="0">
                <a:solidFill>
                  <a:srgbClr val="26EA9B"/>
                </a:solidFill>
              </a:rPr>
              <a:t>  </a:t>
            </a:r>
            <a:endParaRPr lang="ru-RU" sz="1100" b="1" i="1" kern="1600" dirty="0" smtClean="0">
              <a:solidFill>
                <a:srgbClr val="26EA9B"/>
              </a:solidFill>
            </a:endParaRPr>
          </a:p>
          <a:p>
            <a:pPr>
              <a:defRPr/>
            </a:pPr>
            <a:r>
              <a:rPr lang="en-US" sz="1100" b="1" i="1" kern="1600" dirty="0" smtClean="0">
                <a:solidFill>
                  <a:srgbClr val="26EA9B"/>
                </a:solidFill>
              </a:rPr>
              <a:t>www.aprilmontag.ru</a:t>
            </a:r>
            <a:endParaRPr lang="en-US" sz="1100" b="1" i="1" kern="1600" dirty="0">
              <a:solidFill>
                <a:srgbClr val="26EA9B"/>
              </a:solidFill>
            </a:endParaRPr>
          </a:p>
          <a:p>
            <a:pPr>
              <a:defRPr/>
            </a:pPr>
            <a:r>
              <a:rPr lang="ru-RU" sz="1100" b="1" i="1" kern="1600" dirty="0">
                <a:solidFill>
                  <a:srgbClr val="26EA9B"/>
                </a:solidFill>
              </a:rPr>
              <a:t>Тел./факс: </a:t>
            </a:r>
            <a:r>
              <a:rPr lang="ru-RU" sz="1100" b="1" i="1" kern="1600" dirty="0" smtClean="0">
                <a:solidFill>
                  <a:srgbClr val="26EA9B"/>
                </a:solidFill>
              </a:rPr>
              <a:t>54-47-01</a:t>
            </a:r>
            <a:endParaRPr lang="ru-RU" sz="1100" b="1" i="1" kern="1600" dirty="0">
              <a:solidFill>
                <a:srgbClr val="26EA9B"/>
              </a:solidFill>
            </a:endParaRP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5383213" y="703263"/>
            <a:ext cx="1500187" cy="1587"/>
          </a:xfrm>
          <a:prstGeom prst="line">
            <a:avLst/>
          </a:prstGeom>
          <a:ln w="19050">
            <a:solidFill>
              <a:srgbClr val="26EA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Picture 2" descr="http://vgv.avo.ru/1/f/230/098a_pty.jpg"/>
          <p:cNvPicPr>
            <a:picLocks noChangeAspect="1" noChangeArrowheads="1"/>
          </p:cNvPicPr>
          <p:nvPr/>
        </p:nvPicPr>
        <p:blipFill>
          <a:blip r:embed="rId8"/>
          <a:srcRect b="5365"/>
          <a:stretch>
            <a:fillRect/>
          </a:stretch>
        </p:blipFill>
        <p:spPr bwMode="auto">
          <a:xfrm>
            <a:off x="351608" y="1417611"/>
            <a:ext cx="2571768" cy="1828812"/>
          </a:xfrm>
          <a:prstGeom prst="rect">
            <a:avLst/>
          </a:prstGeom>
          <a:noFill/>
        </p:spPr>
      </p:pic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280169" y="3417874"/>
            <a:ext cx="7010400" cy="300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69" tIns="49785" rIns="99569" bIns="49785" anchor="ctr">
            <a:spAutoFit/>
          </a:bodyPr>
          <a:lstStyle/>
          <a:p>
            <a:pPr eaLnBrk="0" hangingPunct="0"/>
            <a:r>
              <a:rPr lang="ru-RU" sz="1300" b="1" dirty="0" smtClean="0">
                <a:cs typeface="Times New Roman" pitchFamily="18" charset="0"/>
              </a:rPr>
              <a:t>Школа </a:t>
            </a:r>
            <a:r>
              <a:rPr lang="ru-RU" sz="1300" b="1" dirty="0">
                <a:cs typeface="Times New Roman" pitchFamily="18" charset="0"/>
              </a:rPr>
              <a:t>олимпийского </a:t>
            </a:r>
            <a:r>
              <a:rPr lang="ru-RU" sz="1300" b="1" dirty="0" smtClean="0">
                <a:cs typeface="Times New Roman" pitchFamily="18" charset="0"/>
              </a:rPr>
              <a:t>резерва</a:t>
            </a:r>
            <a:endParaRPr lang="ru-RU" dirty="0"/>
          </a:p>
        </p:txBody>
      </p:sp>
      <p:pic>
        <p:nvPicPr>
          <p:cNvPr id="8196" name="Picture 4" descr="http://vgv.avo.ru/1/f/3640/019.jpg"/>
          <p:cNvPicPr>
            <a:picLocks noChangeAspect="1" noChangeArrowheads="1"/>
          </p:cNvPicPr>
          <p:nvPr/>
        </p:nvPicPr>
        <p:blipFill>
          <a:blip r:embed="rId9"/>
          <a:srcRect t="5703"/>
          <a:stretch>
            <a:fillRect/>
          </a:stretch>
        </p:blipFill>
        <p:spPr bwMode="auto">
          <a:xfrm>
            <a:off x="3423441" y="1417610"/>
            <a:ext cx="2643206" cy="18729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flip="none" rotWithShape="1">
          <a:gsLst>
            <a:gs pos="66000">
              <a:schemeClr val="tx1"/>
            </a:gs>
            <a:gs pos="0">
              <a:schemeClr val="tx1">
                <a:alpha val="0"/>
              </a:schemeClr>
            </a:gs>
            <a:gs pos="53000">
              <a:srgbClr val="D4DEFF"/>
            </a:gs>
            <a:gs pos="3000">
              <a:srgbClr val="D4DEFF"/>
            </a:gs>
            <a:gs pos="61000">
              <a:srgbClr val="96AB94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1"/>
          <p:cNvSpPr txBox="1">
            <a:spLocks noChangeArrowheads="1"/>
          </p:cNvSpPr>
          <p:nvPr/>
        </p:nvSpPr>
        <p:spPr bwMode="auto">
          <a:xfrm>
            <a:off x="550863" y="147638"/>
            <a:ext cx="2127250" cy="69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69" tIns="49785" rIns="99569" bIns="49785">
            <a:spAutoFit/>
          </a:bodyPr>
          <a:lstStyle/>
          <a:p>
            <a:pPr defTabSz="4530725">
              <a:spcBef>
                <a:spcPct val="50000"/>
              </a:spcBef>
            </a:pPr>
            <a:r>
              <a:rPr lang="ru-RU" sz="3900" b="1" i="1">
                <a:solidFill>
                  <a:srgbClr val="FF0000"/>
                </a:solidFill>
                <a:latin typeface="Arial Black" pitchFamily="34" charset="0"/>
              </a:rPr>
              <a:t>А</a:t>
            </a:r>
            <a:r>
              <a:rPr lang="ru-RU" sz="3000" b="1" i="1">
                <a:solidFill>
                  <a:srgbClr val="26EA9B"/>
                </a:solidFill>
                <a:latin typeface="Arial Black" pitchFamily="34" charset="0"/>
              </a:rPr>
              <a:t>прель</a:t>
            </a:r>
          </a:p>
        </p:txBody>
      </p:sp>
      <p:sp>
        <p:nvSpPr>
          <p:cNvPr id="34" name="Rectangle 13"/>
          <p:cNvSpPr>
            <a:spLocks noChangeArrowheads="1"/>
          </p:cNvSpPr>
          <p:nvPr/>
        </p:nvSpPr>
        <p:spPr bwMode="auto">
          <a:xfrm>
            <a:off x="1023938" y="223838"/>
            <a:ext cx="1574800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69" tIns="49785" rIns="99569" bIns="49785">
            <a:spAutoFit/>
          </a:bodyPr>
          <a:lstStyle/>
          <a:p>
            <a:pPr>
              <a:defRPr/>
            </a:pPr>
            <a:r>
              <a:rPr lang="ru-RU" sz="900" b="1" i="1" kern="1600" spc="-109" dirty="0">
                <a:solidFill>
                  <a:srgbClr val="26EA9B"/>
                </a:solidFill>
              </a:rPr>
              <a:t>Электротехническая фирма</a:t>
            </a:r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>
            <a:off x="1435100" y="717550"/>
            <a:ext cx="927100" cy="1588"/>
          </a:xfrm>
          <a:prstGeom prst="line">
            <a:avLst/>
          </a:prstGeom>
          <a:ln w="19050">
            <a:solidFill>
              <a:srgbClr val="26EA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630238" y="717550"/>
            <a:ext cx="630237" cy="1588"/>
          </a:xfrm>
          <a:prstGeom prst="line">
            <a:avLst/>
          </a:prstGeom>
          <a:ln w="19050">
            <a:solidFill>
              <a:srgbClr val="26EA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8" name="Прямоугольник 22"/>
          <p:cNvSpPr>
            <a:spLocks noChangeArrowheads="1"/>
          </p:cNvSpPr>
          <p:nvPr/>
        </p:nvSpPr>
        <p:spPr bwMode="auto">
          <a:xfrm>
            <a:off x="350838" y="5489576"/>
            <a:ext cx="6888162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69" tIns="49785" rIns="99569" bIns="49785">
            <a:spAutoFit/>
          </a:bodyPr>
          <a:lstStyle/>
          <a:p>
            <a:pPr eaLnBrk="0" hangingPunct="0"/>
            <a:r>
              <a:rPr lang="ru-RU" sz="1300" b="1" dirty="0" smtClean="0">
                <a:cs typeface="Times New Roman" pitchFamily="18" charset="0"/>
              </a:rPr>
              <a:t>Владимирский областной театр им. Луначарского</a:t>
            </a:r>
            <a:endParaRPr lang="ru-RU" sz="1300" dirty="0">
              <a:solidFill>
                <a:srgbClr val="99FFCC"/>
              </a:solidFill>
              <a:cs typeface="Times New Roman" pitchFamily="18" charset="0"/>
            </a:endParaRPr>
          </a:p>
        </p:txBody>
      </p:sp>
      <p:pic>
        <p:nvPicPr>
          <p:cNvPr id="10249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2275" y="5846763"/>
            <a:ext cx="2571750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0" name="Прямоугольник 11"/>
          <p:cNvSpPr>
            <a:spLocks noChangeArrowheads="1"/>
          </p:cNvSpPr>
          <p:nvPr/>
        </p:nvSpPr>
        <p:spPr bwMode="auto">
          <a:xfrm>
            <a:off x="350838" y="7847013"/>
            <a:ext cx="6715941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/>
            <a:r>
              <a:rPr lang="ru-RU" sz="1300" b="1" dirty="0">
                <a:cs typeface="Times New Roman" pitchFamily="18" charset="0"/>
              </a:rPr>
              <a:t>Хладокомбинат ЗАО «Перспектива</a:t>
            </a:r>
            <a:r>
              <a:rPr lang="ru-RU" sz="1300" b="1" dirty="0" smtClean="0">
                <a:cs typeface="Times New Roman" pitchFamily="18" charset="0"/>
              </a:rPr>
              <a:t>»</a:t>
            </a:r>
            <a:endParaRPr lang="ru-RU" sz="1300" dirty="0">
              <a:cs typeface="Times New Roman" pitchFamily="18" charset="0"/>
            </a:endParaRPr>
          </a:p>
        </p:txBody>
      </p:sp>
      <p:pic>
        <p:nvPicPr>
          <p:cNvPr id="10251" name="Picture 9"/>
          <p:cNvPicPr>
            <a:picLocks noChangeAspect="1" noChangeArrowheads="1"/>
          </p:cNvPicPr>
          <p:nvPr/>
        </p:nvPicPr>
        <p:blipFill>
          <a:blip r:embed="rId3"/>
          <a:srcRect b="16240"/>
          <a:stretch>
            <a:fillRect/>
          </a:stretch>
        </p:blipFill>
        <p:spPr bwMode="auto">
          <a:xfrm>
            <a:off x="351607" y="8347096"/>
            <a:ext cx="2643187" cy="166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2275" y="1417610"/>
            <a:ext cx="2357438" cy="176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22"/>
          <p:cNvSpPr>
            <a:spLocks noChangeArrowheads="1"/>
          </p:cNvSpPr>
          <p:nvPr/>
        </p:nvSpPr>
        <p:spPr bwMode="auto">
          <a:xfrm>
            <a:off x="350838" y="1060422"/>
            <a:ext cx="6888162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69" tIns="49785" rIns="99569" bIns="49785">
            <a:spAutoFit/>
          </a:bodyPr>
          <a:lstStyle/>
          <a:p>
            <a:pPr eaLnBrk="0" hangingPunct="0"/>
            <a:r>
              <a:rPr lang="ru-RU" sz="1300" b="1" dirty="0">
                <a:solidFill>
                  <a:srgbClr val="99FFCC"/>
                </a:solidFill>
                <a:cs typeface="Times New Roman" pitchFamily="18" charset="0"/>
              </a:rPr>
              <a:t>Офис строительной компании «Новый мир </a:t>
            </a:r>
            <a:r>
              <a:rPr lang="ru-RU" sz="1300" b="1" dirty="0" smtClean="0">
                <a:solidFill>
                  <a:srgbClr val="99FFCC"/>
                </a:solidFill>
                <a:cs typeface="Times New Roman" pitchFamily="18" charset="0"/>
              </a:rPr>
              <a:t>+»</a:t>
            </a:r>
            <a:endParaRPr lang="ru-RU" sz="1300" b="1" dirty="0">
              <a:solidFill>
                <a:srgbClr val="99FFCC"/>
              </a:solidFill>
              <a:cs typeface="Times New Roman" pitchFamily="18" charset="0"/>
            </a:endParaRPr>
          </a:p>
        </p:txBody>
      </p:sp>
      <p:sp>
        <p:nvSpPr>
          <p:cNvPr id="19" name="Прямоугольник 22"/>
          <p:cNvSpPr>
            <a:spLocks noChangeArrowheads="1"/>
          </p:cNvSpPr>
          <p:nvPr/>
        </p:nvSpPr>
        <p:spPr bwMode="auto">
          <a:xfrm>
            <a:off x="350838" y="3203547"/>
            <a:ext cx="6888162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69" tIns="49785" rIns="99569" bIns="49785">
            <a:spAutoFit/>
          </a:bodyPr>
          <a:lstStyle/>
          <a:p>
            <a:pPr eaLnBrk="0" hangingPunct="0"/>
            <a:r>
              <a:rPr lang="ru-RU" sz="1300" b="1" dirty="0">
                <a:cs typeface="Times New Roman" pitchFamily="18" charset="0"/>
              </a:rPr>
              <a:t>Поликлиника №2 г. </a:t>
            </a:r>
            <a:r>
              <a:rPr lang="ru-RU" sz="1300" b="1" dirty="0" smtClean="0">
                <a:cs typeface="Times New Roman" pitchFamily="18" charset="0"/>
              </a:rPr>
              <a:t>Владимира</a:t>
            </a:r>
            <a:endParaRPr lang="ru-RU" sz="1300" b="1" dirty="0">
              <a:solidFill>
                <a:srgbClr val="99FFCC"/>
              </a:solidFill>
              <a:cs typeface="Times New Roman" pitchFamily="18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3045" y="3560750"/>
            <a:ext cx="2500330" cy="1875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66251" y="3560750"/>
            <a:ext cx="2445986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09457" y="3560749"/>
            <a:ext cx="1309696" cy="196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Rectangle 13"/>
          <p:cNvSpPr>
            <a:spLocks noChangeArrowheads="1"/>
          </p:cNvSpPr>
          <p:nvPr/>
        </p:nvSpPr>
        <p:spPr bwMode="auto">
          <a:xfrm>
            <a:off x="5367890" y="97323"/>
            <a:ext cx="2178050" cy="608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69" tIns="49785" rIns="99569" bIns="49785">
            <a:spAutoFit/>
          </a:bodyPr>
          <a:lstStyle/>
          <a:p>
            <a:pPr>
              <a:defRPr/>
            </a:pPr>
            <a:r>
              <a:rPr lang="en-US" sz="1100" b="1" i="1" kern="1600" dirty="0">
                <a:solidFill>
                  <a:srgbClr val="26EA9B"/>
                </a:solidFill>
              </a:rPr>
              <a:t>  www.aprilvlad.ru</a:t>
            </a:r>
            <a:r>
              <a:rPr lang="ru-RU" sz="1100" b="1" i="1" kern="1600" dirty="0">
                <a:solidFill>
                  <a:srgbClr val="26EA9B"/>
                </a:solidFill>
              </a:rPr>
              <a:t>  </a:t>
            </a:r>
            <a:endParaRPr lang="ru-RU" sz="1100" b="1" i="1" kern="1600" dirty="0" smtClean="0">
              <a:solidFill>
                <a:srgbClr val="26EA9B"/>
              </a:solidFill>
            </a:endParaRPr>
          </a:p>
          <a:p>
            <a:pPr>
              <a:defRPr/>
            </a:pPr>
            <a:r>
              <a:rPr lang="en-US" sz="1100" b="1" i="1" kern="1600" dirty="0" smtClean="0">
                <a:solidFill>
                  <a:srgbClr val="26EA9B"/>
                </a:solidFill>
              </a:rPr>
              <a:t>www.aprilmontag.ru</a:t>
            </a:r>
            <a:endParaRPr lang="en-US" sz="1100" b="1" i="1" kern="1600" dirty="0">
              <a:solidFill>
                <a:srgbClr val="26EA9B"/>
              </a:solidFill>
            </a:endParaRPr>
          </a:p>
          <a:p>
            <a:pPr>
              <a:defRPr/>
            </a:pPr>
            <a:r>
              <a:rPr lang="ru-RU" sz="1100" b="1" i="1" kern="1600" dirty="0">
                <a:solidFill>
                  <a:srgbClr val="26EA9B"/>
                </a:solidFill>
              </a:rPr>
              <a:t>Тел./факс: </a:t>
            </a:r>
            <a:r>
              <a:rPr lang="ru-RU" sz="1100" b="1" i="1" kern="1600" dirty="0" smtClean="0">
                <a:solidFill>
                  <a:srgbClr val="26EA9B"/>
                </a:solidFill>
              </a:rPr>
              <a:t>54-47-01</a:t>
            </a:r>
            <a:endParaRPr lang="ru-RU" sz="1100" b="1" i="1" kern="1600" dirty="0">
              <a:solidFill>
                <a:srgbClr val="26EA9B"/>
              </a:solidFill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5383213" y="703263"/>
            <a:ext cx="1500187" cy="1587"/>
          </a:xfrm>
          <a:prstGeom prst="line">
            <a:avLst/>
          </a:prstGeom>
          <a:ln w="19050">
            <a:solidFill>
              <a:srgbClr val="26EA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2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1108</TotalTime>
  <Words>987</Words>
  <Application>Microsoft Office PowerPoint</Application>
  <PresentationFormat>Произвольный</PresentationFormat>
  <Paragraphs>222</Paragraphs>
  <Slides>16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Апекс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Company>ООО "Апрель"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Dimon</dc:creator>
  <cp:lastModifiedBy>Дмитрий</cp:lastModifiedBy>
  <cp:revision>151</cp:revision>
  <dcterms:created xsi:type="dcterms:W3CDTF">2008-10-08T15:17:30Z</dcterms:created>
  <dcterms:modified xsi:type="dcterms:W3CDTF">2012-02-27T04:39:57Z</dcterms:modified>
</cp:coreProperties>
</file>